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00"/>
    <a:srgbClr val="FFFF66"/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-126" y="-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68D7C-139F-4651-853F-952561C4B950}" type="datetimeFigureOut">
              <a:rPr lang="ru-RU" smtClean="0"/>
              <a:pPr/>
              <a:t>20.08.2020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0811-F129-4AB8-BE86-27C0C4E1CD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05182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68D7C-139F-4651-853F-952561C4B950}" type="datetimeFigureOut">
              <a:rPr lang="ru-RU" smtClean="0"/>
              <a:pPr/>
              <a:t>20.08.2020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0811-F129-4AB8-BE86-27C0C4E1CD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39587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68D7C-139F-4651-853F-952561C4B950}" type="datetimeFigureOut">
              <a:rPr lang="ru-RU" smtClean="0"/>
              <a:pPr/>
              <a:t>20.08.2020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0811-F129-4AB8-BE86-27C0C4E1CD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69139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68D7C-139F-4651-853F-952561C4B950}" type="datetimeFigureOut">
              <a:rPr lang="ru-RU" smtClean="0"/>
              <a:pPr/>
              <a:t>20.08.2020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0811-F129-4AB8-BE86-27C0C4E1CD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395431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68D7C-139F-4651-853F-952561C4B950}" type="datetimeFigureOut">
              <a:rPr lang="ru-RU" smtClean="0"/>
              <a:pPr/>
              <a:t>20.08.2020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0811-F129-4AB8-BE86-27C0C4E1CD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7284622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68D7C-139F-4651-853F-952561C4B950}" type="datetimeFigureOut">
              <a:rPr lang="ru-RU" smtClean="0"/>
              <a:pPr/>
              <a:t>20.08.2020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0811-F129-4AB8-BE86-27C0C4E1CD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078684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68D7C-139F-4651-853F-952561C4B950}" type="datetimeFigureOut">
              <a:rPr lang="ru-RU" smtClean="0"/>
              <a:pPr/>
              <a:t>20.08.2020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0811-F129-4AB8-BE86-27C0C4E1CD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937593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68D7C-139F-4651-853F-952561C4B950}" type="datetimeFigureOut">
              <a:rPr lang="ru-RU" smtClean="0"/>
              <a:pPr/>
              <a:t>20.08.2020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0811-F129-4AB8-BE86-27C0C4E1CD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69150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68D7C-139F-4651-853F-952561C4B950}" type="datetimeFigureOut">
              <a:rPr lang="ru-RU" smtClean="0"/>
              <a:pPr/>
              <a:t>20.08.2020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0811-F129-4AB8-BE86-27C0C4E1CD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77188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68D7C-139F-4651-853F-952561C4B950}" type="datetimeFigureOut">
              <a:rPr lang="ru-RU" smtClean="0"/>
              <a:pPr/>
              <a:t>20.08.2020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0811-F129-4AB8-BE86-27C0C4E1CD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36181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68D7C-139F-4651-853F-952561C4B950}" type="datetimeFigureOut">
              <a:rPr lang="ru-RU" smtClean="0"/>
              <a:pPr/>
              <a:t>20.08.2020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0811-F129-4AB8-BE86-27C0C4E1CD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17574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68D7C-139F-4651-853F-952561C4B950}" type="datetimeFigureOut">
              <a:rPr lang="ru-RU" smtClean="0"/>
              <a:pPr/>
              <a:t>20.08.2020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0811-F129-4AB8-BE86-27C0C4E1CD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11182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68D7C-139F-4651-853F-952561C4B950}" type="datetimeFigureOut">
              <a:rPr lang="ru-RU" smtClean="0"/>
              <a:pPr/>
              <a:t>20.08.2020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0811-F129-4AB8-BE86-27C0C4E1CD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80925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68D7C-139F-4651-853F-952561C4B950}" type="datetimeFigureOut">
              <a:rPr lang="ru-RU" smtClean="0"/>
              <a:pPr/>
              <a:t>20.08.2020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0811-F129-4AB8-BE86-27C0C4E1CD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37607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68D7C-139F-4651-853F-952561C4B950}" type="datetimeFigureOut">
              <a:rPr lang="ru-RU" smtClean="0"/>
              <a:pPr/>
              <a:t>20.08.2020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0811-F129-4AB8-BE86-27C0C4E1CD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92907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68D7C-139F-4651-853F-952561C4B950}" type="datetimeFigureOut">
              <a:rPr lang="ru-RU" smtClean="0"/>
              <a:pPr/>
              <a:t>20.08.2020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0811-F129-4AB8-BE86-27C0C4E1CD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43530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68D7C-139F-4651-853F-952561C4B950}" type="datetimeFigureOut">
              <a:rPr lang="ru-RU" smtClean="0"/>
              <a:pPr/>
              <a:t>20.08.2020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4680811-F129-4AB8-BE86-27C0C4E1CD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09512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  <p:sldLayoutId id="2147483858" r:id="rId8"/>
    <p:sldLayoutId id="2147483859" r:id="rId9"/>
    <p:sldLayoutId id="2147483860" r:id="rId10"/>
    <p:sldLayoutId id="2147483861" r:id="rId11"/>
    <p:sldLayoutId id="2147483862" r:id="rId12"/>
    <p:sldLayoutId id="2147483863" r:id="rId13"/>
    <p:sldLayoutId id="2147483864" r:id="rId14"/>
    <p:sldLayoutId id="2147483865" r:id="rId15"/>
    <p:sldLayoutId id="214748386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01040" y="1122363"/>
            <a:ext cx="9646920" cy="2699010"/>
          </a:xfrm>
        </p:spPr>
        <p:txBody>
          <a:bodyPr>
            <a:noAutofit/>
          </a:bodyPr>
          <a:lstStyle/>
          <a:p>
            <a:pPr algn="ctr"/>
            <a:r>
              <a:rPr lang="uk-UA" b="1" i="1" dirty="0" smtClean="0"/>
              <a:t>Практичний курс другої іноземної мови (англійської</a:t>
            </a:r>
            <a:r>
              <a:rPr lang="uk-UA" b="1" i="1" dirty="0"/>
              <a:t>) </a:t>
            </a:r>
            <a:endParaRPr lang="ru-RU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5910" y="4050833"/>
            <a:ext cx="8728093" cy="1096899"/>
          </a:xfrm>
        </p:spPr>
        <p:txBody>
          <a:bodyPr>
            <a:normAutofit fontScale="62500" lnSpcReduction="20000"/>
          </a:bodyPr>
          <a:lstStyle/>
          <a:p>
            <a:r>
              <a:rPr lang="uk-UA" sz="6000" dirty="0" smtClean="0">
                <a:latin typeface="Bahnschrift SemiBold SemiConden" panose="020B0502040204020203" pitchFamily="34" charset="0"/>
              </a:rPr>
              <a:t>І, ІІ, ІІІ, І</a:t>
            </a:r>
            <a:r>
              <a:rPr lang="en-US" sz="6000" dirty="0" smtClean="0">
                <a:latin typeface="Bahnschrift SemiBold SemiConden" panose="020B0502040204020203" pitchFamily="34" charset="0"/>
              </a:rPr>
              <a:t>V</a:t>
            </a:r>
            <a:r>
              <a:rPr lang="uk-UA" sz="6000" dirty="0" smtClean="0">
                <a:latin typeface="Bahnschrift SemiBold SemiConden" panose="020B0502040204020203" pitchFamily="34" charset="0"/>
              </a:rPr>
              <a:t> роки навчання</a:t>
            </a:r>
            <a:endParaRPr lang="en-US" sz="6000" dirty="0" smtClean="0">
              <a:latin typeface="Bahnschrift SemiBold SemiConden" panose="020B0502040204020203" pitchFamily="34" charset="0"/>
            </a:endParaRPr>
          </a:p>
          <a:p>
            <a:r>
              <a:rPr lang="uk-UA" sz="2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 SemiBold SemiConden" panose="020B0502040204020203" pitchFamily="34" charset="0"/>
              </a:rPr>
              <a:t>Викладачі: </a:t>
            </a:r>
            <a:r>
              <a:rPr lang="uk-UA" sz="2400" dirty="0" smtClean="0">
                <a:solidFill>
                  <a:schemeClr val="accent2">
                    <a:lumMod val="50000"/>
                  </a:schemeClr>
                </a:solidFill>
                <a:latin typeface="Bahnschrift SemiBold SemiConden" panose="020B0502040204020203" pitchFamily="34" charset="0"/>
              </a:rPr>
              <a:t>доц. Ткаченко Л.Л., доц. </a:t>
            </a:r>
            <a:r>
              <a:rPr lang="uk-UA" sz="2400" dirty="0" err="1" smtClean="0">
                <a:solidFill>
                  <a:schemeClr val="accent2">
                    <a:lumMod val="50000"/>
                  </a:schemeClr>
                </a:solidFill>
                <a:latin typeface="Bahnschrift SemiBold SemiConden" panose="020B0502040204020203" pitchFamily="34" charset="0"/>
              </a:rPr>
              <a:t>Просяннікова</a:t>
            </a:r>
            <a:r>
              <a:rPr lang="uk-UA" sz="2400" dirty="0" smtClean="0">
                <a:solidFill>
                  <a:schemeClr val="accent2">
                    <a:lumMod val="50000"/>
                  </a:schemeClr>
                </a:solidFill>
                <a:latin typeface="Bahnschrift SemiBold SemiConden" panose="020B0502040204020203" pitchFamily="34" charset="0"/>
              </a:rPr>
              <a:t> Я.М., доц. </a:t>
            </a:r>
            <a:r>
              <a:rPr lang="uk-UA" sz="2400" dirty="0" err="1" smtClean="0">
                <a:solidFill>
                  <a:schemeClr val="accent2">
                    <a:lumMod val="50000"/>
                  </a:schemeClr>
                </a:solidFill>
                <a:latin typeface="Bahnschrift SemiBold SemiConden" panose="020B0502040204020203" pitchFamily="34" charset="0"/>
              </a:rPr>
              <a:t>Колкунова</a:t>
            </a:r>
            <a:r>
              <a:rPr lang="uk-UA" sz="2400" dirty="0" smtClean="0">
                <a:solidFill>
                  <a:schemeClr val="accent2">
                    <a:lumMod val="50000"/>
                  </a:schemeClr>
                </a:solidFill>
                <a:latin typeface="Bahnschrift SemiBold SemiConden" panose="020B0502040204020203" pitchFamily="34" charset="0"/>
              </a:rPr>
              <a:t> В.В., ст. </a:t>
            </a:r>
            <a:r>
              <a:rPr lang="uk-UA" sz="2400" dirty="0" err="1" smtClean="0">
                <a:solidFill>
                  <a:schemeClr val="accent2">
                    <a:lumMod val="50000"/>
                  </a:schemeClr>
                </a:solidFill>
                <a:latin typeface="Bahnschrift SemiBold SemiConden" panose="020B0502040204020203" pitchFamily="34" charset="0"/>
              </a:rPr>
              <a:t>викл</a:t>
            </a:r>
            <a:r>
              <a:rPr lang="uk-UA" sz="2400" dirty="0" smtClean="0">
                <a:solidFill>
                  <a:schemeClr val="accent2">
                    <a:lumMod val="50000"/>
                  </a:schemeClr>
                </a:solidFill>
                <a:latin typeface="Bahnschrift SemiBold SemiConden" panose="020B0502040204020203" pitchFamily="34" charset="0"/>
              </a:rPr>
              <a:t>. </a:t>
            </a:r>
            <a:r>
              <a:rPr lang="uk-UA" sz="2400" dirty="0" err="1" smtClean="0">
                <a:solidFill>
                  <a:schemeClr val="accent2">
                    <a:lumMod val="50000"/>
                  </a:schemeClr>
                </a:solidFill>
                <a:latin typeface="Bahnschrift SemiBold SemiConden" panose="020B0502040204020203" pitchFamily="34" charset="0"/>
              </a:rPr>
              <a:t>Шелдагаєва</a:t>
            </a:r>
            <a:r>
              <a:rPr lang="uk-UA" sz="2400" dirty="0" smtClean="0">
                <a:solidFill>
                  <a:schemeClr val="accent2">
                    <a:lumMod val="50000"/>
                  </a:schemeClr>
                </a:solidFill>
                <a:latin typeface="Bahnschrift SemiBold SemiConden" panose="020B0502040204020203" pitchFamily="34" charset="0"/>
              </a:rPr>
              <a:t> Г.О.  </a:t>
            </a:r>
            <a:endParaRPr lang="ru-RU" sz="2400" dirty="0">
              <a:solidFill>
                <a:schemeClr val="accent2">
                  <a:lumMod val="50000"/>
                </a:schemeClr>
              </a:solidFill>
              <a:latin typeface="Bahnschrift SemiBold SemiConden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596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1087144"/>
          </a:xfrm>
        </p:spPr>
        <p:txBody>
          <a:bodyPr anchor="t">
            <a:normAutofit fontScale="90000"/>
          </a:bodyPr>
          <a:lstStyle/>
          <a:p>
            <a:pPr marL="228600">
              <a:lnSpc>
                <a:spcPct val="150000"/>
              </a:lnSpc>
              <a:spcAft>
                <a:spcPts val="1000"/>
              </a:spcAft>
            </a:pP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Мета та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навчальної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дисципліни</a:t>
            </a:r>
            <a:r>
              <a:rPr lang="ru-RU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270510" algn="just">
              <a:lnSpc>
                <a:spcPct val="115000"/>
              </a:lnSpc>
            </a:pPr>
            <a:r>
              <a:rPr lang="uk-UA" sz="2000" b="1" dirty="0">
                <a:solidFill>
                  <a:srgbClr val="00B05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Метою</a:t>
            </a:r>
            <a:r>
              <a:rPr lang="uk-UA" sz="2000" dirty="0">
                <a:solidFill>
                  <a:srgbClr val="7030A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викладання навчальної дисципліни «Практичний курс другої </a:t>
            </a:r>
            <a:r>
              <a:rPr lang="uk-UA" sz="2000" dirty="0" smtClean="0">
                <a:solidFill>
                  <a:srgbClr val="7030A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іноземної мови (англійської)» </a:t>
            </a:r>
            <a:r>
              <a:rPr lang="uk-UA" sz="2000" dirty="0">
                <a:solidFill>
                  <a:srgbClr val="7030A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є формування у студентів лінгвістичної, комунікативної та лінгвокраїнознавчої компетенції з метою підготовки до подальшої практичної діяльності;  оволодіння   лексичним та граматичним матеріалом, необхідним для   формування комунікативних англомовних умінь студентів для подальшого їх застосування у вирішенні професійних завдань та у повсякденному житті.  </a:t>
            </a:r>
            <a:r>
              <a:rPr lang="uk-UA" sz="2000" b="1" dirty="0">
                <a:solidFill>
                  <a:srgbClr val="7030A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>
              <a:solidFill>
                <a:srgbClr val="7030A0"/>
              </a:solidFill>
              <a:latin typeface="Arial Black" panose="020B0A04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53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1114439"/>
          </a:xfrm>
        </p:spPr>
        <p:txBody>
          <a:bodyPr>
            <a:normAutofit fontScale="90000"/>
          </a:bodyPr>
          <a:lstStyle/>
          <a:p>
            <a:pPr indent="270510">
              <a:lnSpc>
                <a:spcPct val="115000"/>
              </a:lnSpc>
              <a:spcAft>
                <a:spcPts val="0"/>
              </a:spcAft>
            </a:pP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Основними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завданнями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вивчення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дисципліни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Практичний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курс </a:t>
            </a:r>
            <a:r>
              <a:rPr lang="uk-UA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другої іноземної </a:t>
            </a:r>
            <a:r>
              <a:rPr lang="ru-RU" sz="28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англійської</a:t>
            </a:r>
            <a:r>
              <a:rPr lang="uk-UA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є: </a:t>
            </a:r>
            <a:r>
              <a:rPr lang="ru-RU" sz="28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dirty="0" err="1"/>
              <a:t>теоретичні</a:t>
            </a:r>
            <a:r>
              <a:rPr lang="ru-RU" sz="2400" dirty="0"/>
              <a:t>: </a:t>
            </a:r>
            <a:r>
              <a:rPr lang="ru-RU" sz="2400" b="1" dirty="0"/>
              <a:t>  </a:t>
            </a:r>
            <a:r>
              <a:rPr lang="ru-RU" sz="2400" dirty="0" err="1">
                <a:solidFill>
                  <a:srgbClr val="7030A0"/>
                </a:solidFill>
                <a:latin typeface="Arial Black" panose="020B0A04020102020204" pitchFamily="34" charset="0"/>
              </a:rPr>
              <a:t>організація</a:t>
            </a:r>
            <a:r>
              <a:rPr lang="ru-RU" sz="2400" dirty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Arial Black" panose="020B0A04020102020204" pitchFamily="34" charset="0"/>
              </a:rPr>
              <a:t>процесу</a:t>
            </a:r>
            <a:r>
              <a:rPr lang="ru-RU" sz="2400" dirty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Arial Black" panose="020B0A04020102020204" pitchFamily="34" charset="0"/>
              </a:rPr>
              <a:t>навчання</a:t>
            </a:r>
            <a:r>
              <a:rPr lang="ru-RU" sz="2400" dirty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Arial Black" panose="020B0A04020102020204" pitchFamily="34" charset="0"/>
              </a:rPr>
              <a:t>англійської</a:t>
            </a:r>
            <a:r>
              <a:rPr lang="ru-RU" sz="2400" dirty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Arial Black" panose="020B0A04020102020204" pitchFamily="34" charset="0"/>
              </a:rPr>
              <a:t>мови</a:t>
            </a:r>
            <a:r>
              <a:rPr lang="ru-RU" sz="2400" dirty="0">
                <a:solidFill>
                  <a:srgbClr val="7030A0"/>
                </a:solidFill>
                <a:latin typeface="Arial Black" panose="020B0A04020102020204" pitchFamily="34" charset="0"/>
              </a:rPr>
              <a:t> як </a:t>
            </a:r>
            <a:r>
              <a:rPr lang="ru-RU" sz="2400" dirty="0" err="1">
                <a:solidFill>
                  <a:srgbClr val="7030A0"/>
                </a:solidFill>
                <a:latin typeface="Arial Black" panose="020B0A04020102020204" pitchFamily="34" charset="0"/>
              </a:rPr>
              <a:t>другої</a:t>
            </a:r>
            <a:r>
              <a:rPr lang="ru-RU" sz="2400" dirty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Arial Black" panose="020B0A04020102020204" pitchFamily="34" charset="0"/>
              </a:rPr>
              <a:t>іноземної</a:t>
            </a:r>
            <a:r>
              <a:rPr lang="ru-RU" sz="2400" dirty="0">
                <a:solidFill>
                  <a:srgbClr val="7030A0"/>
                </a:solidFill>
                <a:latin typeface="Arial Black" panose="020B0A04020102020204" pitchFamily="34" charset="0"/>
              </a:rPr>
              <a:t> на </a:t>
            </a:r>
            <a:r>
              <a:rPr lang="ru-RU" sz="2400" dirty="0" err="1">
                <a:solidFill>
                  <a:srgbClr val="7030A0"/>
                </a:solidFill>
                <a:latin typeface="Arial Black" panose="020B0A04020102020204" pitchFamily="34" charset="0"/>
              </a:rPr>
              <a:t>основі</a:t>
            </a:r>
            <a:r>
              <a:rPr lang="ru-RU" sz="2400" dirty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Arial Black" panose="020B0A04020102020204" pitchFamily="34" charset="0"/>
              </a:rPr>
              <a:t>діалогу</a:t>
            </a:r>
            <a:r>
              <a:rPr lang="ru-RU" sz="2400" dirty="0">
                <a:solidFill>
                  <a:srgbClr val="7030A0"/>
                </a:solidFill>
                <a:latin typeface="Arial Black" panose="020B0A04020102020204" pitchFamily="34" charset="0"/>
              </a:rPr>
              <a:t> культур, </a:t>
            </a:r>
            <a:r>
              <a:rPr lang="ru-RU" sz="2400" dirty="0" err="1">
                <a:solidFill>
                  <a:srgbClr val="7030A0"/>
                </a:solidFill>
                <a:latin typeface="Arial Black" panose="020B0A04020102020204" pitchFamily="34" charset="0"/>
              </a:rPr>
              <a:t>інтегрованого</a:t>
            </a:r>
            <a:r>
              <a:rPr lang="ru-RU" sz="2400" dirty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Arial Black" panose="020B0A04020102020204" pitchFamily="34" charset="0"/>
              </a:rPr>
              <a:t>підходу</a:t>
            </a:r>
            <a:r>
              <a:rPr lang="ru-RU" sz="2400" dirty="0">
                <a:solidFill>
                  <a:srgbClr val="7030A0"/>
                </a:solidFill>
                <a:latin typeface="Arial Black" panose="020B0A04020102020204" pitchFamily="34" charset="0"/>
              </a:rPr>
              <a:t>, </a:t>
            </a:r>
            <a:r>
              <a:rPr lang="ru-RU" sz="2400" dirty="0" err="1">
                <a:solidFill>
                  <a:srgbClr val="7030A0"/>
                </a:solidFill>
                <a:latin typeface="Arial Black" panose="020B0A04020102020204" pitchFamily="34" charset="0"/>
              </a:rPr>
              <a:t>інтерактивних</a:t>
            </a:r>
            <a:r>
              <a:rPr lang="ru-RU" sz="2400" dirty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Arial Black" panose="020B0A04020102020204" pitchFamily="34" charset="0"/>
              </a:rPr>
              <a:t>методів</a:t>
            </a:r>
            <a:r>
              <a:rPr lang="ru-RU" sz="2400" dirty="0">
                <a:solidFill>
                  <a:srgbClr val="7030A0"/>
                </a:solidFill>
                <a:latin typeface="Arial Black" panose="020B0A04020102020204" pitchFamily="34" charset="0"/>
              </a:rPr>
              <a:t>, </a:t>
            </a:r>
            <a:r>
              <a:rPr lang="ru-RU" sz="2400" dirty="0" err="1">
                <a:solidFill>
                  <a:srgbClr val="7030A0"/>
                </a:solidFill>
                <a:latin typeface="Arial Black" panose="020B0A04020102020204" pitchFamily="34" charset="0"/>
              </a:rPr>
              <a:t>особистісно-зорієнтованого</a:t>
            </a:r>
            <a:r>
              <a:rPr lang="ru-RU" sz="2400" dirty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Arial Black" panose="020B0A04020102020204" pitchFamily="34" charset="0"/>
              </a:rPr>
              <a:t>навчання</a:t>
            </a:r>
            <a:r>
              <a:rPr lang="ru-RU" sz="2400" dirty="0">
                <a:solidFill>
                  <a:srgbClr val="7030A0"/>
                </a:solidFill>
                <a:latin typeface="Arial Black" panose="020B0A04020102020204" pitchFamily="34" charset="0"/>
              </a:rPr>
              <a:t>;</a:t>
            </a:r>
            <a:r>
              <a:rPr lang="ru-RU" sz="2400" b="1" dirty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Arial Black" panose="020B0A04020102020204" pitchFamily="34" charset="0"/>
              </a:rPr>
              <a:t>розвиток</a:t>
            </a:r>
            <a:r>
              <a:rPr lang="ru-RU" sz="2400" b="1" dirty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Arial Black" panose="020B0A04020102020204" pitchFamily="34" charset="0"/>
              </a:rPr>
              <a:t>країнознавчих</a:t>
            </a:r>
            <a:r>
              <a:rPr lang="ru-RU" sz="2400" dirty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Arial Black" panose="020B0A04020102020204" pitchFamily="34" charset="0"/>
              </a:rPr>
              <a:t>знань</a:t>
            </a:r>
            <a:r>
              <a:rPr lang="ru-RU" sz="2400" dirty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Arial Black" panose="020B0A04020102020204" pitchFamily="34" charset="0"/>
              </a:rPr>
              <a:t>студентів</a:t>
            </a:r>
            <a:r>
              <a:rPr lang="ru-RU" sz="2400" dirty="0">
                <a:solidFill>
                  <a:srgbClr val="7030A0"/>
                </a:solidFill>
                <a:latin typeface="Arial Black" panose="020B0A04020102020204" pitchFamily="34" charset="0"/>
              </a:rPr>
              <a:t> про культуру, </a:t>
            </a:r>
            <a:r>
              <a:rPr lang="ru-RU" sz="2400" dirty="0" err="1">
                <a:solidFill>
                  <a:srgbClr val="7030A0"/>
                </a:solidFill>
                <a:latin typeface="Arial Black" panose="020B0A04020102020204" pitchFamily="34" charset="0"/>
              </a:rPr>
              <a:t>традиції</a:t>
            </a:r>
            <a:r>
              <a:rPr lang="ru-RU" sz="2400" dirty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Arial Black" panose="020B0A04020102020204" pitchFamily="34" charset="0"/>
              </a:rPr>
              <a:t>англомовних</a:t>
            </a:r>
            <a:r>
              <a:rPr lang="ru-RU" sz="2400" dirty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Arial Black" panose="020B0A04020102020204" pitchFamily="34" charset="0"/>
              </a:rPr>
              <a:t>країн</a:t>
            </a:r>
            <a:r>
              <a:rPr lang="ru-RU" sz="2400" dirty="0">
                <a:solidFill>
                  <a:srgbClr val="7030A0"/>
                </a:solidFill>
                <a:latin typeface="Arial Black" panose="020B0A04020102020204" pitchFamily="34" charset="0"/>
              </a:rPr>
              <a:t> у </a:t>
            </a:r>
            <a:r>
              <a:rPr lang="ru-RU" sz="2400" dirty="0" err="1">
                <a:solidFill>
                  <a:srgbClr val="7030A0"/>
                </a:solidFill>
                <a:latin typeface="Arial Black" panose="020B0A04020102020204" pitchFamily="34" charset="0"/>
              </a:rPr>
              <a:t>порівнянні</a:t>
            </a:r>
            <a:r>
              <a:rPr lang="ru-RU" sz="2400" dirty="0">
                <a:solidFill>
                  <a:srgbClr val="7030A0"/>
                </a:solidFill>
                <a:latin typeface="Arial Black" panose="020B0A04020102020204" pitchFamily="34" charset="0"/>
              </a:rPr>
              <a:t> з </a:t>
            </a:r>
            <a:r>
              <a:rPr lang="ru-RU" sz="2400" dirty="0" err="1">
                <a:solidFill>
                  <a:srgbClr val="7030A0"/>
                </a:solidFill>
                <a:latin typeface="Arial Black" panose="020B0A04020102020204" pitchFamily="34" charset="0"/>
              </a:rPr>
              <a:t>традиціями</a:t>
            </a:r>
            <a:r>
              <a:rPr lang="ru-RU" sz="2400" dirty="0">
                <a:solidFill>
                  <a:srgbClr val="7030A0"/>
                </a:solidFill>
                <a:latin typeface="Arial Black" panose="020B0A04020102020204" pitchFamily="34" charset="0"/>
              </a:rPr>
              <a:t> та культурою </a:t>
            </a:r>
            <a:r>
              <a:rPr lang="ru-RU" sz="2400" dirty="0" err="1">
                <a:solidFill>
                  <a:srgbClr val="7030A0"/>
                </a:solidFill>
                <a:latin typeface="Arial Black" panose="020B0A04020102020204" pitchFamily="34" charset="0"/>
              </a:rPr>
              <a:t>України</a:t>
            </a:r>
            <a:r>
              <a:rPr lang="ru-RU" sz="2400" dirty="0">
                <a:solidFill>
                  <a:srgbClr val="7030A0"/>
                </a:solidFill>
                <a:latin typeface="Arial Black" panose="020B0A04020102020204" pitchFamily="34" charset="0"/>
              </a:rPr>
              <a:t> та  </a:t>
            </a:r>
            <a:r>
              <a:rPr lang="ru-RU" sz="2400" dirty="0" err="1" smtClean="0">
                <a:solidFill>
                  <a:srgbClr val="7030A0"/>
                </a:solidFill>
                <a:latin typeface="Arial Black" panose="020B0A04020102020204" pitchFamily="34" charset="0"/>
              </a:rPr>
              <a:t>Іспанії</a:t>
            </a:r>
            <a:r>
              <a:rPr lang="ru-RU" sz="2400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/</a:t>
            </a:r>
            <a:r>
              <a:rPr lang="ru-RU" sz="2400" dirty="0" err="1" smtClean="0">
                <a:solidFill>
                  <a:srgbClr val="7030A0"/>
                </a:solidFill>
                <a:latin typeface="Arial Black" panose="020B0A04020102020204" pitchFamily="34" charset="0"/>
              </a:rPr>
              <a:t>Франції</a:t>
            </a:r>
            <a:r>
              <a:rPr lang="ru-RU" sz="2400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/</a:t>
            </a:r>
            <a:r>
              <a:rPr lang="ru-RU" sz="2400" dirty="0" err="1" smtClean="0">
                <a:solidFill>
                  <a:srgbClr val="7030A0"/>
                </a:solidFill>
                <a:latin typeface="Arial Black" panose="020B0A04020102020204" pitchFamily="34" charset="0"/>
              </a:rPr>
              <a:t>Німеччини</a:t>
            </a:r>
            <a:r>
              <a:rPr lang="ru-RU" sz="2400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;</a:t>
            </a:r>
            <a:endParaRPr lang="ru-RU" sz="2400" dirty="0">
              <a:solidFill>
                <a:srgbClr val="7030A0"/>
              </a:solidFill>
              <a:latin typeface="Arial Black" panose="020B0A04020102020204" pitchFamily="34" charset="0"/>
            </a:endParaRPr>
          </a:p>
          <a:p>
            <a:endParaRPr lang="ru-RU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073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– </a:t>
            </a:r>
            <a:r>
              <a:rPr lang="ru-RU" b="1" dirty="0" err="1" smtClean="0"/>
              <a:t>практичні</a:t>
            </a:r>
            <a:r>
              <a:rPr lang="ru-RU" dirty="0"/>
              <a:t>:</a:t>
            </a:r>
            <a:r>
              <a:rPr lang="ru-RU" b="1" dirty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>
                <a:solidFill>
                  <a:srgbClr val="7030A0"/>
                </a:solidFill>
                <a:latin typeface="Arial Black" panose="020B0A04020102020204" pitchFamily="34" charset="0"/>
              </a:rPr>
              <a:t>навчити</a:t>
            </a:r>
            <a:r>
              <a:rPr lang="ru-RU" dirty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Arial Black" panose="020B0A04020102020204" pitchFamily="34" charset="0"/>
              </a:rPr>
              <a:t>нормативної</a:t>
            </a:r>
            <a:r>
              <a:rPr lang="ru-RU" dirty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Arial Black" panose="020B0A04020102020204" pitchFamily="34" charset="0"/>
              </a:rPr>
              <a:t>вимови</a:t>
            </a:r>
            <a:r>
              <a:rPr lang="ru-RU" dirty="0">
                <a:solidFill>
                  <a:srgbClr val="7030A0"/>
                </a:solidFill>
                <a:latin typeface="Arial Black" panose="020B0A04020102020204" pitchFamily="34" charset="0"/>
              </a:rPr>
              <a:t>, </a:t>
            </a:r>
            <a:r>
              <a:rPr lang="ru-RU" dirty="0" err="1">
                <a:solidFill>
                  <a:srgbClr val="7030A0"/>
                </a:solidFill>
                <a:latin typeface="Arial Black" panose="020B0A04020102020204" pitchFamily="34" charset="0"/>
              </a:rPr>
              <a:t>використання</a:t>
            </a:r>
            <a:r>
              <a:rPr lang="ru-RU" dirty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Arial Black" panose="020B0A04020102020204" pitchFamily="34" charset="0"/>
              </a:rPr>
              <a:t>видо-часових</a:t>
            </a:r>
            <a:r>
              <a:rPr lang="ru-RU" dirty="0">
                <a:solidFill>
                  <a:srgbClr val="7030A0"/>
                </a:solidFill>
                <a:latin typeface="Arial Black" panose="020B0A04020102020204" pitchFamily="34" charset="0"/>
              </a:rPr>
              <a:t> форм </a:t>
            </a:r>
            <a:r>
              <a:rPr lang="ru-RU" dirty="0" err="1">
                <a:solidFill>
                  <a:srgbClr val="7030A0"/>
                </a:solidFill>
                <a:latin typeface="Arial Black" panose="020B0A04020102020204" pitchFamily="34" charset="0"/>
              </a:rPr>
              <a:t>англійського</a:t>
            </a:r>
            <a:r>
              <a:rPr lang="ru-RU" dirty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Arial Black" panose="020B0A04020102020204" pitchFamily="34" charset="0"/>
              </a:rPr>
              <a:t>дієслова</a:t>
            </a:r>
            <a:r>
              <a:rPr lang="ru-RU" dirty="0">
                <a:solidFill>
                  <a:srgbClr val="7030A0"/>
                </a:solidFill>
                <a:latin typeface="Arial Black" panose="020B0A04020102020204" pitchFamily="34" charset="0"/>
              </a:rPr>
              <a:t>, </a:t>
            </a:r>
            <a:r>
              <a:rPr lang="ru-RU" dirty="0" err="1">
                <a:solidFill>
                  <a:srgbClr val="7030A0"/>
                </a:solidFill>
                <a:latin typeface="Arial Black" panose="020B0A04020102020204" pitchFamily="34" charset="0"/>
              </a:rPr>
              <a:t>ознайомити</a:t>
            </a:r>
            <a:r>
              <a:rPr lang="ru-RU" dirty="0">
                <a:solidFill>
                  <a:srgbClr val="7030A0"/>
                </a:solidFill>
                <a:latin typeface="Arial Black" panose="020B0A04020102020204" pitchFamily="34" charset="0"/>
              </a:rPr>
              <a:t> з </a:t>
            </a:r>
            <a:r>
              <a:rPr lang="ru-RU" dirty="0" err="1">
                <a:solidFill>
                  <a:srgbClr val="7030A0"/>
                </a:solidFill>
                <a:latin typeface="Arial Black" panose="020B0A04020102020204" pitchFamily="34" charset="0"/>
              </a:rPr>
              <a:t>граматичними</a:t>
            </a:r>
            <a:r>
              <a:rPr lang="ru-RU" dirty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Arial Black" panose="020B0A04020102020204" pitchFamily="34" charset="0"/>
              </a:rPr>
              <a:t>категоріями</a:t>
            </a:r>
            <a:r>
              <a:rPr lang="ru-RU" dirty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Arial Black" panose="020B0A04020102020204" pitchFamily="34" charset="0"/>
              </a:rPr>
              <a:t>іменних</a:t>
            </a:r>
            <a:r>
              <a:rPr lang="ru-RU" dirty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Arial Black" panose="020B0A04020102020204" pitchFamily="34" charset="0"/>
              </a:rPr>
              <a:t>частин</a:t>
            </a:r>
            <a:r>
              <a:rPr lang="ru-RU" dirty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Arial Black" panose="020B0A04020102020204" pitchFamily="34" charset="0"/>
              </a:rPr>
              <a:t>мови</a:t>
            </a:r>
            <a:r>
              <a:rPr lang="ru-RU" dirty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ru-RU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через </a:t>
            </a:r>
            <a:r>
              <a:rPr lang="ru-RU" dirty="0" err="1">
                <a:solidFill>
                  <a:srgbClr val="7030A0"/>
                </a:solidFill>
                <a:latin typeface="Arial Black" panose="020B0A04020102020204" pitchFamily="34" charset="0"/>
              </a:rPr>
              <a:t>їх</a:t>
            </a:r>
            <a:r>
              <a:rPr lang="ru-RU" dirty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Arial Black" panose="020B0A04020102020204" pitchFamily="34" charset="0"/>
              </a:rPr>
              <a:t>застосування</a:t>
            </a:r>
            <a:r>
              <a:rPr lang="ru-RU" dirty="0">
                <a:solidFill>
                  <a:srgbClr val="7030A0"/>
                </a:solidFill>
                <a:latin typeface="Arial Black" panose="020B0A04020102020204" pitchFamily="34" charset="0"/>
              </a:rPr>
              <a:t> в </a:t>
            </a:r>
            <a:r>
              <a:rPr lang="ru-RU" dirty="0" err="1">
                <a:solidFill>
                  <a:srgbClr val="7030A0"/>
                </a:solidFill>
                <a:latin typeface="Arial Black" panose="020B0A04020102020204" pitchFamily="34" charset="0"/>
              </a:rPr>
              <a:t>комунікації</a:t>
            </a:r>
            <a:r>
              <a:rPr lang="ru-RU" dirty="0">
                <a:solidFill>
                  <a:srgbClr val="7030A0"/>
                </a:solidFill>
                <a:latin typeface="Arial Black" panose="020B0A04020102020204" pitchFamily="34" charset="0"/>
              </a:rPr>
              <a:t>; </a:t>
            </a:r>
            <a:r>
              <a:rPr lang="ru-RU" dirty="0" err="1" smtClean="0">
                <a:solidFill>
                  <a:srgbClr val="7030A0"/>
                </a:solidFill>
                <a:latin typeface="Arial Black" panose="020B0A04020102020204" pitchFamily="34" charset="0"/>
              </a:rPr>
              <a:t>учити</a:t>
            </a:r>
            <a:r>
              <a:rPr lang="ru-RU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ru-RU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Arial Black" panose="020B0A04020102020204" pitchFamily="34" charset="0"/>
              </a:rPr>
              <a:t>читати</a:t>
            </a:r>
            <a:r>
              <a:rPr lang="ru-RU" dirty="0">
                <a:solidFill>
                  <a:srgbClr val="7030A0"/>
                </a:solidFill>
                <a:latin typeface="Arial Black" panose="020B0A04020102020204" pitchFamily="34" charset="0"/>
              </a:rPr>
              <a:t> та </a:t>
            </a:r>
            <a:r>
              <a:rPr lang="ru-RU" dirty="0" err="1">
                <a:solidFill>
                  <a:srgbClr val="7030A0"/>
                </a:solidFill>
                <a:latin typeface="Arial Black" panose="020B0A04020102020204" pitchFamily="34" charset="0"/>
              </a:rPr>
              <a:t>спілкуватися</a:t>
            </a:r>
            <a:r>
              <a:rPr lang="ru-RU" dirty="0">
                <a:solidFill>
                  <a:srgbClr val="7030A0"/>
                </a:solidFill>
                <a:latin typeface="Arial Black" panose="020B0A04020102020204" pitchFamily="34" charset="0"/>
              </a:rPr>
              <a:t> за </a:t>
            </a:r>
            <a:r>
              <a:rPr lang="ru-RU" dirty="0" err="1">
                <a:solidFill>
                  <a:srgbClr val="7030A0"/>
                </a:solidFill>
                <a:latin typeface="Arial Black" panose="020B0A04020102020204" pitchFamily="34" charset="0"/>
              </a:rPr>
              <a:t>змістом</a:t>
            </a:r>
            <a:r>
              <a:rPr lang="ru-RU" dirty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Arial Black" panose="020B0A04020102020204" pitchFamily="34" charset="0"/>
              </a:rPr>
              <a:t>прочитаних</a:t>
            </a:r>
            <a:r>
              <a:rPr lang="ru-RU" dirty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Arial Black" panose="020B0A04020102020204" pitchFamily="34" charset="0"/>
              </a:rPr>
              <a:t>текстів</a:t>
            </a:r>
            <a:r>
              <a:rPr lang="ru-RU" dirty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Arial Black" panose="020B0A04020102020204" pitchFamily="34" charset="0"/>
              </a:rPr>
              <a:t>різної</a:t>
            </a:r>
            <a:r>
              <a:rPr lang="ru-RU" dirty="0">
                <a:solidFill>
                  <a:srgbClr val="7030A0"/>
                </a:solidFill>
                <a:latin typeface="Arial Black" panose="020B0A04020102020204" pitchFamily="34" charset="0"/>
              </a:rPr>
              <a:t> тематики, </a:t>
            </a:r>
            <a:r>
              <a:rPr lang="ru-RU" dirty="0" err="1">
                <a:solidFill>
                  <a:srgbClr val="7030A0"/>
                </a:solidFill>
                <a:latin typeface="Arial Black" panose="020B0A04020102020204" pitchFamily="34" charset="0"/>
              </a:rPr>
              <a:t>висловлювати</a:t>
            </a:r>
            <a:r>
              <a:rPr lang="ru-RU" dirty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Arial Black" panose="020B0A04020102020204" pitchFamily="34" charset="0"/>
              </a:rPr>
              <a:t>власні</a:t>
            </a:r>
            <a:r>
              <a:rPr lang="ru-RU" dirty="0">
                <a:solidFill>
                  <a:srgbClr val="7030A0"/>
                </a:solidFill>
                <a:latin typeface="Arial Black" panose="020B0A04020102020204" pitchFamily="34" charset="0"/>
              </a:rPr>
              <a:t> думки </a:t>
            </a:r>
            <a:r>
              <a:rPr lang="ru-RU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в </a:t>
            </a:r>
            <a:r>
              <a:rPr lang="ru-RU" dirty="0" err="1">
                <a:solidFill>
                  <a:srgbClr val="7030A0"/>
                </a:solidFill>
                <a:latin typeface="Arial Black" panose="020B0A04020102020204" pitchFamily="34" charset="0"/>
              </a:rPr>
              <a:t>монологічному</a:t>
            </a:r>
            <a:r>
              <a:rPr lang="ru-RU" dirty="0">
                <a:solidFill>
                  <a:srgbClr val="7030A0"/>
                </a:solidFill>
                <a:latin typeface="Arial Black" panose="020B0A04020102020204" pitchFamily="34" charset="0"/>
              </a:rPr>
              <a:t>, </a:t>
            </a:r>
            <a:r>
              <a:rPr lang="ru-RU" dirty="0" err="1">
                <a:solidFill>
                  <a:srgbClr val="7030A0"/>
                </a:solidFill>
                <a:latin typeface="Arial Black" panose="020B0A04020102020204" pitchFamily="34" charset="0"/>
              </a:rPr>
              <a:t>діалогічному</a:t>
            </a:r>
            <a:r>
              <a:rPr lang="ru-RU" dirty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Arial Black" panose="020B0A04020102020204" pitchFamily="34" charset="0"/>
              </a:rPr>
              <a:t>усному</a:t>
            </a:r>
            <a:r>
              <a:rPr lang="ru-RU" dirty="0">
                <a:solidFill>
                  <a:srgbClr val="7030A0"/>
                </a:solidFill>
                <a:latin typeface="Arial Black" panose="020B0A04020102020204" pitchFamily="34" charset="0"/>
              </a:rPr>
              <a:t> та </a:t>
            </a:r>
            <a:r>
              <a:rPr lang="ru-RU" dirty="0" err="1">
                <a:solidFill>
                  <a:srgbClr val="7030A0"/>
                </a:solidFill>
                <a:latin typeface="Arial Black" panose="020B0A04020102020204" pitchFamily="34" charset="0"/>
              </a:rPr>
              <a:t>писемному</a:t>
            </a:r>
            <a:r>
              <a:rPr lang="ru-RU" dirty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Arial Black" panose="020B0A04020102020204" pitchFamily="34" charset="0"/>
              </a:rPr>
              <a:t>мовленні</a:t>
            </a:r>
            <a:r>
              <a:rPr lang="ru-RU" dirty="0">
                <a:solidFill>
                  <a:srgbClr val="7030A0"/>
                </a:solidFill>
                <a:latin typeface="Arial Black" panose="020B0A04020102020204" pitchFamily="34" charset="0"/>
              </a:rPr>
              <a:t>;</a:t>
            </a:r>
            <a:r>
              <a:rPr lang="ru-RU" b="1" dirty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Arial Black" panose="020B0A04020102020204" pitchFamily="34" charset="0"/>
              </a:rPr>
              <a:t>удосконалити</a:t>
            </a:r>
            <a:r>
              <a:rPr lang="ru-RU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Arial Black" panose="020B0A04020102020204" pitchFamily="34" charset="0"/>
              </a:rPr>
              <a:t>вміння</a:t>
            </a:r>
            <a:r>
              <a:rPr lang="ru-RU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Arial Black" panose="020B0A04020102020204" pitchFamily="34" charset="0"/>
              </a:rPr>
              <a:t>студентів</a:t>
            </a:r>
            <a:r>
              <a:rPr lang="ru-RU" dirty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Arial Black" panose="020B0A04020102020204" pitchFamily="34" charset="0"/>
              </a:rPr>
              <a:t>сприймати</a:t>
            </a:r>
            <a:r>
              <a:rPr lang="ru-RU" dirty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Arial Black" panose="020B0A04020102020204" pitchFamily="34" charset="0"/>
              </a:rPr>
              <a:t>іноземну</a:t>
            </a:r>
            <a:r>
              <a:rPr lang="ru-RU" dirty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Arial Black" panose="020B0A04020102020204" pitchFamily="34" charset="0"/>
              </a:rPr>
              <a:t>мову</a:t>
            </a:r>
            <a:r>
              <a:rPr lang="ru-RU" dirty="0">
                <a:solidFill>
                  <a:srgbClr val="7030A0"/>
                </a:solidFill>
                <a:latin typeface="Arial Black" panose="020B0A04020102020204" pitchFamily="34" charset="0"/>
              </a:rPr>
              <a:t> на слух, </a:t>
            </a:r>
            <a:r>
              <a:rPr lang="ru-RU" dirty="0" err="1">
                <a:solidFill>
                  <a:srgbClr val="7030A0"/>
                </a:solidFill>
                <a:latin typeface="Arial Black" panose="020B0A04020102020204" pitchFamily="34" charset="0"/>
              </a:rPr>
              <a:t>читати</a:t>
            </a:r>
            <a:r>
              <a:rPr lang="ru-RU" dirty="0">
                <a:solidFill>
                  <a:srgbClr val="7030A0"/>
                </a:solidFill>
                <a:latin typeface="Arial Black" panose="020B0A04020102020204" pitchFamily="34" charset="0"/>
              </a:rPr>
              <a:t> та </a:t>
            </a:r>
            <a:r>
              <a:rPr lang="ru-RU" dirty="0" err="1">
                <a:solidFill>
                  <a:srgbClr val="7030A0"/>
                </a:solidFill>
                <a:latin typeface="Arial Black" panose="020B0A04020102020204" pitchFamily="34" charset="0"/>
              </a:rPr>
              <a:t>спілкуватися</a:t>
            </a:r>
            <a:r>
              <a:rPr lang="ru-RU" dirty="0">
                <a:solidFill>
                  <a:srgbClr val="7030A0"/>
                </a:solidFill>
                <a:latin typeface="Arial Black" panose="020B0A04020102020204" pitchFamily="34" charset="0"/>
              </a:rPr>
              <a:t> за </a:t>
            </a:r>
            <a:r>
              <a:rPr lang="ru-RU" dirty="0" err="1">
                <a:solidFill>
                  <a:srgbClr val="7030A0"/>
                </a:solidFill>
                <a:latin typeface="Arial Black" panose="020B0A04020102020204" pitchFamily="34" charset="0"/>
              </a:rPr>
              <a:t>змістом</a:t>
            </a:r>
            <a:r>
              <a:rPr lang="ru-RU" dirty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Arial Black" panose="020B0A04020102020204" pitchFamily="34" charset="0"/>
              </a:rPr>
              <a:t>прочитаних</a:t>
            </a:r>
            <a:r>
              <a:rPr lang="ru-RU" dirty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Arial Black" panose="020B0A04020102020204" pitchFamily="34" charset="0"/>
              </a:rPr>
              <a:t>текстів</a:t>
            </a:r>
            <a:r>
              <a:rPr lang="ru-RU" dirty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Arial Black" panose="020B0A04020102020204" pitchFamily="34" charset="0"/>
              </a:rPr>
              <a:t>різної</a:t>
            </a:r>
            <a:r>
              <a:rPr lang="ru-RU" dirty="0">
                <a:solidFill>
                  <a:srgbClr val="7030A0"/>
                </a:solidFill>
                <a:latin typeface="Arial Black" panose="020B0A04020102020204" pitchFamily="34" charset="0"/>
              </a:rPr>
              <a:t> тематики, </a:t>
            </a:r>
            <a:r>
              <a:rPr lang="ru-RU" dirty="0" err="1">
                <a:solidFill>
                  <a:srgbClr val="7030A0"/>
                </a:solidFill>
                <a:latin typeface="Arial Black" panose="020B0A04020102020204" pitchFamily="34" charset="0"/>
              </a:rPr>
              <a:t>висловлювати</a:t>
            </a:r>
            <a:r>
              <a:rPr lang="ru-RU" dirty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Arial Black" panose="020B0A04020102020204" pitchFamily="34" charset="0"/>
              </a:rPr>
              <a:t>власні</a:t>
            </a:r>
            <a:r>
              <a:rPr lang="ru-RU" dirty="0">
                <a:solidFill>
                  <a:srgbClr val="7030A0"/>
                </a:solidFill>
                <a:latin typeface="Arial Black" panose="020B0A04020102020204" pitchFamily="34" charset="0"/>
              </a:rPr>
              <a:t> думки у </a:t>
            </a:r>
            <a:r>
              <a:rPr lang="ru-RU" dirty="0" err="1">
                <a:solidFill>
                  <a:srgbClr val="7030A0"/>
                </a:solidFill>
                <a:latin typeface="Arial Black" panose="020B0A04020102020204" pitchFamily="34" charset="0"/>
              </a:rPr>
              <a:t>монологічному</a:t>
            </a:r>
            <a:r>
              <a:rPr lang="ru-RU" dirty="0">
                <a:solidFill>
                  <a:srgbClr val="7030A0"/>
                </a:solidFill>
                <a:latin typeface="Arial Black" panose="020B0A04020102020204" pitchFamily="34" charset="0"/>
              </a:rPr>
              <a:t>, </a:t>
            </a:r>
            <a:r>
              <a:rPr lang="ru-RU" dirty="0" err="1">
                <a:solidFill>
                  <a:srgbClr val="7030A0"/>
                </a:solidFill>
                <a:latin typeface="Arial Black" panose="020B0A04020102020204" pitchFamily="34" charset="0"/>
              </a:rPr>
              <a:t>діалогічному</a:t>
            </a:r>
            <a:r>
              <a:rPr lang="ru-RU" dirty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Arial Black" panose="020B0A04020102020204" pitchFamily="34" charset="0"/>
              </a:rPr>
              <a:t>усному</a:t>
            </a:r>
            <a:r>
              <a:rPr lang="ru-RU" dirty="0">
                <a:solidFill>
                  <a:srgbClr val="7030A0"/>
                </a:solidFill>
                <a:latin typeface="Arial Black" panose="020B0A04020102020204" pitchFamily="34" charset="0"/>
              </a:rPr>
              <a:t> та </a:t>
            </a:r>
            <a:r>
              <a:rPr lang="ru-RU" dirty="0" err="1">
                <a:solidFill>
                  <a:srgbClr val="7030A0"/>
                </a:solidFill>
                <a:latin typeface="Arial Black" panose="020B0A04020102020204" pitchFamily="34" charset="0"/>
              </a:rPr>
              <a:t>писемному</a:t>
            </a:r>
            <a:r>
              <a:rPr lang="ru-RU" dirty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>
                <a:solidFill>
                  <a:srgbClr val="7030A0"/>
                </a:solidFill>
                <a:latin typeface="Arial Black" panose="020B0A04020102020204" pitchFamily="34" charset="0"/>
              </a:rPr>
              <a:t>мовленні</a:t>
            </a:r>
            <a:r>
              <a:rPr lang="ru-RU" dirty="0">
                <a:solidFill>
                  <a:srgbClr val="7030A0"/>
                </a:solidFill>
                <a:latin typeface="Arial Black" panose="020B0A04020102020204" pitchFamily="34" charset="0"/>
              </a:rPr>
              <a:t>, а </a:t>
            </a:r>
            <a:r>
              <a:rPr lang="ru-RU" dirty="0" err="1">
                <a:solidFill>
                  <a:srgbClr val="7030A0"/>
                </a:solidFill>
                <a:latin typeface="Arial Black" panose="020B0A04020102020204" pitchFamily="34" charset="0"/>
              </a:rPr>
              <a:t>також</a:t>
            </a:r>
            <a:r>
              <a:rPr lang="ru-RU" dirty="0">
                <a:solidFill>
                  <a:srgbClr val="7030A0"/>
                </a:solidFill>
                <a:latin typeface="Arial Black" panose="020B0A04020102020204" pitchFamily="34" charset="0"/>
              </a:rPr>
              <a:t>  </a:t>
            </a:r>
            <a:r>
              <a:rPr lang="ru-RU" dirty="0" err="1" smtClean="0">
                <a:solidFill>
                  <a:srgbClr val="7030A0"/>
                </a:solidFill>
                <a:latin typeface="Arial Black" panose="020B0A04020102020204" pitchFamily="34" charset="0"/>
              </a:rPr>
              <a:t>розвивати</a:t>
            </a:r>
            <a:r>
              <a:rPr lang="ru-RU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Arial Black" panose="020B0A04020102020204" pitchFamily="34" charset="0"/>
              </a:rPr>
              <a:t>їхню</a:t>
            </a:r>
            <a:r>
              <a:rPr lang="ru-RU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Arial Black" panose="020B0A04020102020204" pitchFamily="34" charset="0"/>
              </a:rPr>
              <a:t>мовну</a:t>
            </a:r>
            <a:r>
              <a:rPr lang="ru-RU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Arial Black" panose="020B0A04020102020204" pitchFamily="34" charset="0"/>
              </a:rPr>
              <a:t>здогадку</a:t>
            </a:r>
            <a:r>
              <a:rPr lang="ru-RU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, </a:t>
            </a:r>
            <a:r>
              <a:rPr lang="ru-RU" dirty="0" err="1">
                <a:solidFill>
                  <a:srgbClr val="7030A0"/>
                </a:solidFill>
                <a:latin typeface="Arial Black" panose="020B0A04020102020204" pitchFamily="34" charset="0"/>
              </a:rPr>
              <a:t>вміння</a:t>
            </a:r>
            <a:r>
              <a:rPr lang="ru-RU" dirty="0">
                <a:solidFill>
                  <a:srgbClr val="7030A0"/>
                </a:solidFill>
                <a:latin typeface="Arial Black" panose="020B0A04020102020204" pitchFamily="34" charset="0"/>
              </a:rPr>
              <a:t> самоконтролю. </a:t>
            </a:r>
          </a:p>
        </p:txBody>
      </p:sp>
    </p:spTree>
    <p:extLst>
      <p:ext uri="{BB962C8B-B14F-4D97-AF65-F5344CB8AC3E}">
        <p14:creationId xmlns:p14="http://schemas.microsoft.com/office/powerpoint/2010/main" xmlns="" val="99517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Методи навчання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b="1" dirty="0">
                <a:solidFill>
                  <a:srgbClr val="7030A0"/>
                </a:solidFill>
              </a:rPr>
              <a:t>Комплексне використання різноманітних методів організації і здійснення навчально-пізнавальної діяльності студентів та методів стимулювання і мотивації їх навчання, що сприяють розвитку творчих засад особистості майбутнього фахівця з англійської мови з урахуванням індивідуальних особливостей учасників навчального процесу й спілкування.</a:t>
            </a:r>
            <a:endParaRPr lang="ru-RU" b="1" dirty="0">
              <a:solidFill>
                <a:srgbClr val="7030A0"/>
              </a:solidFill>
            </a:endParaRPr>
          </a:p>
          <a:p>
            <a:r>
              <a:rPr lang="uk-UA" b="1" dirty="0">
                <a:solidFill>
                  <a:srgbClr val="7030A0"/>
                </a:solidFill>
              </a:rPr>
              <a:t>Використовуються такі методи навчання, як словесні; наочні; активні, інтерактивні (робота в малих групах, ситуативне моделювання, опрацювання дискусійних питань); </a:t>
            </a:r>
            <a:r>
              <a:rPr lang="uk-UA" b="1" dirty="0" err="1">
                <a:solidFill>
                  <a:srgbClr val="7030A0"/>
                </a:solidFill>
              </a:rPr>
              <a:t>пояснювально</a:t>
            </a:r>
            <a:r>
              <a:rPr lang="uk-UA" b="1" dirty="0">
                <a:solidFill>
                  <a:srgbClr val="7030A0"/>
                </a:solidFill>
              </a:rPr>
              <a:t>-ілюстративний, репродуктивний; діяльнісно-комунікативний; лексичний; граматико-перекладний; предметно-</a:t>
            </a:r>
            <a:r>
              <a:rPr lang="uk-UA" b="1" dirty="0" err="1">
                <a:solidFill>
                  <a:srgbClr val="7030A0"/>
                </a:solidFill>
              </a:rPr>
              <a:t>мовне</a:t>
            </a:r>
            <a:r>
              <a:rPr lang="uk-UA" b="1" dirty="0">
                <a:solidFill>
                  <a:srgbClr val="7030A0"/>
                </a:solidFill>
              </a:rPr>
              <a:t> інтегроване навчання; драматизація; дидактична гра; рольова гра; метод проектів, комп’ютеризоване навчання. Інноваційні методи навчання забезпечують комплексне оновлення традиційного педагогічного процесу. </a:t>
            </a:r>
            <a:endParaRPr lang="ru-RU" b="1" dirty="0">
              <a:solidFill>
                <a:srgbClr val="7030A0"/>
              </a:solidFill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5621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386687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000" b="1" dirty="0" smtClean="0"/>
              <a:t>Програмні результати </a:t>
            </a:r>
            <a:r>
              <a:rPr lang="uk-UA" sz="2000" b="1" dirty="0" smtClean="0"/>
              <a:t>навчання</a:t>
            </a:r>
            <a:endParaRPr lang="ru-RU" sz="2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351127"/>
            <a:ext cx="8596668" cy="5336275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uk-UA" sz="32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ПРН 2. Знання сучасних філологічних й дидактичних засад навчання іноземних мов і світової літератури та вміння творчо використовувати різні теорії й досвід (вітчизняний,  закордонний) у процесі вирішення професійних завдань.</a:t>
            </a:r>
            <a:endParaRPr lang="ru-RU" sz="3200" b="1" dirty="0">
              <a:solidFill>
                <a:srgbClr val="7030A0"/>
              </a:solidFill>
              <a:latin typeface="Antiqua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uk-UA" sz="32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ПРН 3. Знання державного стандарту загальної середньої освіти, навчальних програм з іноземної мови та світової літератури для ЗНЗ та практичних шляхів їхньої реалізації в різних видах урочної та позаурочної діяльності.</a:t>
            </a:r>
            <a:endParaRPr lang="ru-RU" sz="3200" b="1" dirty="0">
              <a:solidFill>
                <a:srgbClr val="7030A0"/>
              </a:solidFill>
              <a:latin typeface="Antiqua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uk-UA" sz="32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ПРН 7. Застосування сучасних </a:t>
            </a:r>
            <a:r>
              <a:rPr lang="uk-UA" sz="3200" b="1" dirty="0" err="1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методик</a:t>
            </a:r>
            <a:r>
              <a:rPr lang="uk-UA" sz="32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й технологій (зокрема інформаційні) для забезпечення якості освітнього процесу в загальноосвітніх навчальних закладах. </a:t>
            </a:r>
            <a:endParaRPr lang="ru-RU" sz="3200" b="1" dirty="0">
              <a:solidFill>
                <a:srgbClr val="7030A0"/>
              </a:solidFill>
              <a:latin typeface="Antiqua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uk-UA" sz="32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ПРН 8. Уміння аналізувати, діагностувати та корегувати власну педагогічну діяльність з метою підвищення ефективності освітнього процесу. </a:t>
            </a:r>
            <a:endParaRPr lang="ru-RU" sz="3200" b="1" dirty="0">
              <a:solidFill>
                <a:srgbClr val="7030A0"/>
              </a:solidFill>
              <a:latin typeface="Antiqua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uk-UA" sz="3200" b="1" spc="-40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ПРН 11. </a:t>
            </a:r>
            <a:r>
              <a:rPr lang="uk-UA" sz="32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Володіння комунікативною мовленнєвою компетентністю з української та іноземних мов (лінгвістичний, соціокультурний, прагматичний компоненти відповідно до загальноєвропейських рекомендацій із </a:t>
            </a:r>
            <a:r>
              <a:rPr lang="uk-UA" sz="3200" b="1" dirty="0" err="1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мовної</a:t>
            </a:r>
            <a:r>
              <a:rPr lang="uk-UA" sz="32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освіти), здатність удосконалювати й підвищувати власний </a:t>
            </a:r>
            <a:r>
              <a:rPr lang="uk-UA" sz="3200" b="1" dirty="0" err="1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компетентнісний</a:t>
            </a:r>
            <a:r>
              <a:rPr lang="uk-UA" sz="32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рівень у вітчизняному та міжнародному контексті.  </a:t>
            </a:r>
            <a:endParaRPr lang="ru-RU" sz="3200" b="1" dirty="0">
              <a:solidFill>
                <a:srgbClr val="7030A0"/>
              </a:solidFill>
              <a:latin typeface="Antiqua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uk-UA" sz="32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ПРН 14. Використання гуманістичного потенціалу рідної й англійської мов і світової літератури, другої іноземної мови для формування духовного світу юного покоління громадян України.  </a:t>
            </a:r>
            <a:endParaRPr lang="ru-RU" sz="3200" b="1" dirty="0">
              <a:solidFill>
                <a:srgbClr val="7030A0"/>
              </a:solidFill>
              <a:latin typeface="Antiqua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uk-UA" sz="32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ПРН 15. Здатність учитися впродовж життя і вдосконалювати з високим рівнем автономності набуту під час навчання  кваліфікацію. </a:t>
            </a:r>
            <a:endParaRPr lang="ru-RU" sz="3200" b="1" dirty="0">
              <a:solidFill>
                <a:srgbClr val="7030A0"/>
              </a:solidFill>
              <a:latin typeface="Antiqua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uk-UA" sz="32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ПРН 16. Здатність аналізувати й вирішувати соціально та особистісно значущі світоглядні проблеми, приймати рішення на  підставі  сформованих  ціннісних орієнтирів, визначати власну соціокультурну позицію в полікультурному суспільстві, бути носієм і захисником  національної культури. </a:t>
            </a:r>
            <a:endParaRPr lang="ru-RU" sz="3200" b="1" dirty="0">
              <a:solidFill>
                <a:srgbClr val="7030A0"/>
              </a:solidFill>
              <a:latin typeface="Antiqua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47826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Методи контролю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7030A0"/>
                </a:solidFill>
              </a:rPr>
              <a:t>Педагогічний </a:t>
            </a:r>
            <a:r>
              <a:rPr lang="uk-UA" b="1" dirty="0">
                <a:solidFill>
                  <a:srgbClr val="7030A0"/>
                </a:solidFill>
              </a:rPr>
              <a:t>контроль здійснюється з дотриманням вимог об’єктивності, індивідуального підходу, систематичності і системності, </a:t>
            </a:r>
            <a:r>
              <a:rPr lang="uk-UA" b="1" dirty="0" smtClean="0">
                <a:solidFill>
                  <a:srgbClr val="7030A0"/>
                </a:solidFill>
              </a:rPr>
              <a:t>усебічності </a:t>
            </a:r>
            <a:r>
              <a:rPr lang="uk-UA" b="1" dirty="0">
                <a:solidFill>
                  <a:srgbClr val="7030A0"/>
                </a:solidFill>
              </a:rPr>
              <a:t>та професійної спрямованості контролю. </a:t>
            </a:r>
            <a:r>
              <a:rPr lang="ru-RU" b="1" dirty="0" err="1">
                <a:solidFill>
                  <a:srgbClr val="7030A0"/>
                </a:solidFill>
              </a:rPr>
              <a:t>Використовуються</a:t>
            </a:r>
            <a:r>
              <a:rPr lang="ru-RU" b="1" dirty="0">
                <a:solidFill>
                  <a:srgbClr val="7030A0"/>
                </a:solidFill>
              </a:rPr>
              <a:t> </a:t>
            </a:r>
            <a:r>
              <a:rPr lang="ru-RU" b="1" dirty="0" err="1">
                <a:solidFill>
                  <a:srgbClr val="7030A0"/>
                </a:solidFill>
              </a:rPr>
              <a:t>методи</a:t>
            </a:r>
            <a:r>
              <a:rPr lang="ru-RU" b="1" dirty="0">
                <a:solidFill>
                  <a:srgbClr val="7030A0"/>
                </a:solidFill>
              </a:rPr>
              <a:t> </a:t>
            </a:r>
            <a:r>
              <a:rPr lang="ru-RU" b="1" dirty="0" err="1">
                <a:solidFill>
                  <a:srgbClr val="7030A0"/>
                </a:solidFill>
              </a:rPr>
              <a:t>усного</a:t>
            </a:r>
            <a:r>
              <a:rPr lang="ru-RU" b="1" dirty="0">
                <a:solidFill>
                  <a:srgbClr val="7030A0"/>
                </a:solidFill>
              </a:rPr>
              <a:t> та </a:t>
            </a:r>
            <a:r>
              <a:rPr lang="ru-RU" b="1" dirty="0" err="1">
                <a:solidFill>
                  <a:srgbClr val="7030A0"/>
                </a:solidFill>
              </a:rPr>
              <a:t>письмового</a:t>
            </a:r>
            <a:r>
              <a:rPr lang="ru-RU" b="1" dirty="0">
                <a:solidFill>
                  <a:srgbClr val="7030A0"/>
                </a:solidFill>
              </a:rPr>
              <a:t> контролю, </a:t>
            </a:r>
            <a:r>
              <a:rPr lang="ru-RU" b="1" dirty="0" err="1">
                <a:solidFill>
                  <a:srgbClr val="7030A0"/>
                </a:solidFill>
              </a:rPr>
              <a:t>які</a:t>
            </a:r>
            <a:r>
              <a:rPr lang="ru-RU" b="1" dirty="0">
                <a:solidFill>
                  <a:srgbClr val="7030A0"/>
                </a:solidFill>
              </a:rPr>
              <a:t> </a:t>
            </a:r>
            <a:r>
              <a:rPr lang="ru-RU" b="1" dirty="0" err="1">
                <a:solidFill>
                  <a:srgbClr val="7030A0"/>
                </a:solidFill>
              </a:rPr>
              <a:t>мають</a:t>
            </a:r>
            <a:r>
              <a:rPr lang="ru-RU" b="1" dirty="0">
                <a:solidFill>
                  <a:srgbClr val="7030A0"/>
                </a:solidFill>
              </a:rPr>
              <a:t> </a:t>
            </a:r>
            <a:r>
              <a:rPr lang="ru-RU" b="1" dirty="0" err="1">
                <a:solidFill>
                  <a:srgbClr val="7030A0"/>
                </a:solidFill>
              </a:rPr>
              <a:t>сприяти</a:t>
            </a:r>
            <a:r>
              <a:rPr lang="ru-RU" b="1" dirty="0">
                <a:solidFill>
                  <a:srgbClr val="7030A0"/>
                </a:solidFill>
              </a:rPr>
              <a:t> </a:t>
            </a:r>
            <a:r>
              <a:rPr lang="ru-RU" b="1" dirty="0" err="1">
                <a:solidFill>
                  <a:srgbClr val="7030A0"/>
                </a:solidFill>
              </a:rPr>
              <a:t>підвищенню</a:t>
            </a:r>
            <a:r>
              <a:rPr lang="ru-RU" b="1" dirty="0">
                <a:solidFill>
                  <a:srgbClr val="7030A0"/>
                </a:solidFill>
              </a:rPr>
              <a:t> </a:t>
            </a:r>
            <a:r>
              <a:rPr lang="ru-RU" b="1" dirty="0" err="1">
                <a:solidFill>
                  <a:srgbClr val="7030A0"/>
                </a:solidFill>
              </a:rPr>
              <a:t>мотивації</a:t>
            </a:r>
            <a:r>
              <a:rPr lang="ru-RU" b="1" dirty="0">
                <a:solidFill>
                  <a:srgbClr val="7030A0"/>
                </a:solidFill>
              </a:rPr>
              <a:t> </a:t>
            </a:r>
            <a:r>
              <a:rPr lang="ru-RU" b="1" dirty="0" err="1">
                <a:solidFill>
                  <a:srgbClr val="7030A0"/>
                </a:solidFill>
              </a:rPr>
              <a:t>студентів-майбутніх</a:t>
            </a:r>
            <a:r>
              <a:rPr lang="ru-RU" b="1" dirty="0">
                <a:solidFill>
                  <a:srgbClr val="7030A0"/>
                </a:solidFill>
              </a:rPr>
              <a:t> </a:t>
            </a:r>
            <a:r>
              <a:rPr lang="ru-RU" b="1" dirty="0" err="1">
                <a:solidFill>
                  <a:srgbClr val="7030A0"/>
                </a:solidFill>
              </a:rPr>
              <a:t>фахівців</a:t>
            </a:r>
            <a:r>
              <a:rPr lang="ru-RU" b="1" dirty="0">
                <a:solidFill>
                  <a:srgbClr val="7030A0"/>
                </a:solidFill>
              </a:rPr>
              <a:t> до </a:t>
            </a:r>
            <a:r>
              <a:rPr lang="ru-RU" b="1" dirty="0" err="1">
                <a:solidFill>
                  <a:srgbClr val="7030A0"/>
                </a:solidFill>
              </a:rPr>
              <a:t>навчально-пізнавальної</a:t>
            </a:r>
            <a:r>
              <a:rPr lang="ru-RU" b="1" dirty="0">
                <a:solidFill>
                  <a:srgbClr val="7030A0"/>
                </a:solidFill>
              </a:rPr>
              <a:t> </a:t>
            </a:r>
            <a:r>
              <a:rPr lang="ru-RU" b="1" dirty="0" err="1">
                <a:solidFill>
                  <a:srgbClr val="7030A0"/>
                </a:solidFill>
              </a:rPr>
              <a:t>діяльності</a:t>
            </a:r>
            <a:r>
              <a:rPr lang="ru-RU" b="1" dirty="0">
                <a:solidFill>
                  <a:srgbClr val="7030A0"/>
                </a:solidFill>
              </a:rPr>
              <a:t>. </a:t>
            </a:r>
          </a:p>
          <a:p>
            <a:r>
              <a:rPr lang="uk-UA" b="1" dirty="0">
                <a:solidFill>
                  <a:srgbClr val="7030A0"/>
                </a:solidFill>
              </a:rPr>
              <a:t>Формами  оцінювання виступають: усне опитування, письмові контрольні роботи, тестування, </a:t>
            </a:r>
            <a:r>
              <a:rPr lang="uk-UA" b="1" dirty="0" smtClean="0">
                <a:solidFill>
                  <a:srgbClr val="7030A0"/>
                </a:solidFill>
              </a:rPr>
              <a:t>залік, екзамен.</a:t>
            </a:r>
            <a:endParaRPr lang="ru-RU" b="1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362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58</TotalTime>
  <Words>630</Words>
  <Application>Microsoft Office PowerPoint</Application>
  <PresentationFormat>Произвольный</PresentationFormat>
  <Paragraphs>24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Грань</vt:lpstr>
      <vt:lpstr>Практичний курс другої іноземної мови (англійської) </vt:lpstr>
      <vt:lpstr>Мета та завдання навчальної дисципліни </vt:lpstr>
      <vt:lpstr>Основними завданнями вивчення дисципліни «Практичний курс другої іноземної мови (англійської)» є:  </vt:lpstr>
      <vt:lpstr>– практичні: </vt:lpstr>
      <vt:lpstr>Методи навчання </vt:lpstr>
      <vt:lpstr>Програмні результати навчання</vt:lpstr>
      <vt:lpstr>Методи контролю 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Практичний курс другої іноземної (англійської) мови</dc:title>
  <dc:creator>Anya</dc:creator>
  <cp:lastModifiedBy>lina</cp:lastModifiedBy>
  <cp:revision>23</cp:revision>
  <dcterms:created xsi:type="dcterms:W3CDTF">2020-07-07T13:26:19Z</dcterms:created>
  <dcterms:modified xsi:type="dcterms:W3CDTF">2020-08-20T13:16:05Z</dcterms:modified>
</cp:coreProperties>
</file>