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00"/>
    <a:srgbClr val="FFFF66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-126" y="-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8D7C-139F-4651-853F-952561C4B950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0811-F129-4AB8-BE86-27C0C4E1CD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5182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8D7C-139F-4651-853F-952561C4B950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0811-F129-4AB8-BE86-27C0C4E1CD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39587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8D7C-139F-4651-853F-952561C4B950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0811-F129-4AB8-BE86-27C0C4E1CD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6913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8D7C-139F-4651-853F-952561C4B950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0811-F129-4AB8-BE86-27C0C4E1CD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395431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8D7C-139F-4651-853F-952561C4B950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0811-F129-4AB8-BE86-27C0C4E1CD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728462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8D7C-139F-4651-853F-952561C4B950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0811-F129-4AB8-BE86-27C0C4E1CD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7868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8D7C-139F-4651-853F-952561C4B950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0811-F129-4AB8-BE86-27C0C4E1CD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37593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8D7C-139F-4651-853F-952561C4B950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0811-F129-4AB8-BE86-27C0C4E1CD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9150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8D7C-139F-4651-853F-952561C4B950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0811-F129-4AB8-BE86-27C0C4E1CD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77188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8D7C-139F-4651-853F-952561C4B950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0811-F129-4AB8-BE86-27C0C4E1CD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3618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8D7C-139F-4651-853F-952561C4B950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0811-F129-4AB8-BE86-27C0C4E1CD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17574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8D7C-139F-4651-853F-952561C4B950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0811-F129-4AB8-BE86-27C0C4E1CD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1182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8D7C-139F-4651-853F-952561C4B950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0811-F129-4AB8-BE86-27C0C4E1CD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0925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8D7C-139F-4651-853F-952561C4B950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0811-F129-4AB8-BE86-27C0C4E1CD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37607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8D7C-139F-4651-853F-952561C4B950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0811-F129-4AB8-BE86-27C0C4E1CD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2907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8D7C-139F-4651-853F-952561C4B950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0811-F129-4AB8-BE86-27C0C4E1CD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3530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68D7C-139F-4651-853F-952561C4B950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4680811-F129-4AB8-BE86-27C0C4E1CD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9512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  <p:sldLayoutId id="2147483862" r:id="rId12"/>
    <p:sldLayoutId id="2147483863" r:id="rId13"/>
    <p:sldLayoutId id="2147483864" r:id="rId14"/>
    <p:sldLayoutId id="2147483865" r:id="rId15"/>
    <p:sldLayoutId id="214748386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1040" y="1122363"/>
            <a:ext cx="9646920" cy="2699010"/>
          </a:xfrm>
        </p:spPr>
        <p:txBody>
          <a:bodyPr>
            <a:noAutofit/>
          </a:bodyPr>
          <a:lstStyle/>
          <a:p>
            <a:pPr algn="ctr"/>
            <a:r>
              <a:rPr lang="uk-UA" b="1" i="1" dirty="0" smtClean="0"/>
              <a:t>Практичний курс другої іноземної мови (англійської</a:t>
            </a:r>
            <a:r>
              <a:rPr lang="uk-UA" b="1" i="1" dirty="0"/>
              <a:t>) </a:t>
            </a:r>
            <a:endParaRPr lang="ru-RU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5910" y="4050833"/>
            <a:ext cx="8728093" cy="1096899"/>
          </a:xfrm>
        </p:spPr>
        <p:txBody>
          <a:bodyPr>
            <a:normAutofit fontScale="62500" lnSpcReduction="20000"/>
          </a:bodyPr>
          <a:lstStyle/>
          <a:p>
            <a:r>
              <a:rPr lang="uk-UA" sz="6000" dirty="0" smtClean="0">
                <a:latin typeface="Bahnschrift SemiBold SemiConden" panose="020B0502040204020203" pitchFamily="34" charset="0"/>
              </a:rPr>
              <a:t>І, ІІ, ІІІ, І</a:t>
            </a:r>
            <a:r>
              <a:rPr lang="en-US" sz="6000" dirty="0" smtClean="0">
                <a:latin typeface="Bahnschrift SemiBold SemiConden" panose="020B0502040204020203" pitchFamily="34" charset="0"/>
              </a:rPr>
              <a:t>V</a:t>
            </a:r>
            <a:r>
              <a:rPr lang="uk-UA" sz="6000" dirty="0" smtClean="0">
                <a:latin typeface="Bahnschrift SemiBold SemiConden" panose="020B0502040204020203" pitchFamily="34" charset="0"/>
              </a:rPr>
              <a:t> роки навчання</a:t>
            </a:r>
            <a:endParaRPr lang="en-US" sz="6000" dirty="0" smtClean="0">
              <a:latin typeface="Bahnschrift SemiBold SemiConden" panose="020B0502040204020203" pitchFamily="34" charset="0"/>
            </a:endParaRPr>
          </a:p>
          <a:p>
            <a:r>
              <a:rPr lang="uk-UA" sz="2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hnschrift SemiBold SemiConden" panose="020B0502040204020203" pitchFamily="34" charset="0"/>
              </a:rPr>
              <a:t>Викладачі: </a:t>
            </a:r>
            <a:r>
              <a:rPr lang="uk-UA" sz="2400" dirty="0" smtClean="0">
                <a:solidFill>
                  <a:schemeClr val="accent2">
                    <a:lumMod val="50000"/>
                  </a:schemeClr>
                </a:solidFill>
                <a:latin typeface="Bahnschrift SemiBold SemiConden" panose="020B0502040204020203" pitchFamily="34" charset="0"/>
              </a:rPr>
              <a:t>доц. Ткаченко Л.Л., доц. </a:t>
            </a:r>
            <a:r>
              <a:rPr lang="uk-UA" sz="2400" dirty="0" err="1" smtClean="0">
                <a:solidFill>
                  <a:schemeClr val="accent2">
                    <a:lumMod val="50000"/>
                  </a:schemeClr>
                </a:solidFill>
                <a:latin typeface="Bahnschrift SemiBold SemiConden" panose="020B0502040204020203" pitchFamily="34" charset="0"/>
              </a:rPr>
              <a:t>Просяннікова</a:t>
            </a:r>
            <a:r>
              <a:rPr lang="uk-UA" sz="2400" dirty="0" smtClean="0">
                <a:solidFill>
                  <a:schemeClr val="accent2">
                    <a:lumMod val="50000"/>
                  </a:schemeClr>
                </a:solidFill>
                <a:latin typeface="Bahnschrift SemiBold SemiConden" panose="020B0502040204020203" pitchFamily="34" charset="0"/>
              </a:rPr>
              <a:t> Я.М., доц. </a:t>
            </a:r>
            <a:r>
              <a:rPr lang="uk-UA" sz="2400" dirty="0" err="1" smtClean="0">
                <a:solidFill>
                  <a:schemeClr val="accent2">
                    <a:lumMod val="50000"/>
                  </a:schemeClr>
                </a:solidFill>
                <a:latin typeface="Bahnschrift SemiBold SemiConden" panose="020B0502040204020203" pitchFamily="34" charset="0"/>
              </a:rPr>
              <a:t>Колкунова</a:t>
            </a:r>
            <a:r>
              <a:rPr lang="uk-UA" sz="2400" dirty="0" smtClean="0">
                <a:solidFill>
                  <a:schemeClr val="accent2">
                    <a:lumMod val="50000"/>
                  </a:schemeClr>
                </a:solidFill>
                <a:latin typeface="Bahnschrift SemiBold SemiConden" panose="020B0502040204020203" pitchFamily="34" charset="0"/>
              </a:rPr>
              <a:t> В.В., ст. </a:t>
            </a:r>
            <a:r>
              <a:rPr lang="uk-UA" sz="2400" dirty="0" err="1" smtClean="0">
                <a:solidFill>
                  <a:schemeClr val="accent2">
                    <a:lumMod val="50000"/>
                  </a:schemeClr>
                </a:solidFill>
                <a:latin typeface="Bahnschrift SemiBold SemiConden" panose="020B0502040204020203" pitchFamily="34" charset="0"/>
              </a:rPr>
              <a:t>викл</a:t>
            </a:r>
            <a:r>
              <a:rPr lang="uk-UA" sz="2400" dirty="0" smtClean="0">
                <a:solidFill>
                  <a:schemeClr val="accent2">
                    <a:lumMod val="50000"/>
                  </a:schemeClr>
                </a:solidFill>
                <a:latin typeface="Bahnschrift SemiBold SemiConden" panose="020B0502040204020203" pitchFamily="34" charset="0"/>
              </a:rPr>
              <a:t>. </a:t>
            </a:r>
            <a:r>
              <a:rPr lang="uk-UA" sz="2400" dirty="0" err="1" smtClean="0">
                <a:solidFill>
                  <a:schemeClr val="accent2">
                    <a:lumMod val="50000"/>
                  </a:schemeClr>
                </a:solidFill>
                <a:latin typeface="Bahnschrift SemiBold SemiConden" panose="020B0502040204020203" pitchFamily="34" charset="0"/>
              </a:rPr>
              <a:t>Шелдагаєва</a:t>
            </a:r>
            <a:r>
              <a:rPr lang="uk-UA" sz="2400" dirty="0" smtClean="0">
                <a:solidFill>
                  <a:schemeClr val="accent2">
                    <a:lumMod val="50000"/>
                  </a:schemeClr>
                </a:solidFill>
                <a:latin typeface="Bahnschrift SemiBold SemiConden" panose="020B0502040204020203" pitchFamily="34" charset="0"/>
              </a:rPr>
              <a:t> Г.О.  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Bahnschrift SemiBold SemiConden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596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1087144"/>
          </a:xfrm>
        </p:spPr>
        <p:txBody>
          <a:bodyPr anchor="t">
            <a:normAutofit fontScale="90000"/>
          </a:bodyPr>
          <a:lstStyle/>
          <a:p>
            <a:pPr marL="228600">
              <a:lnSpc>
                <a:spcPct val="150000"/>
              </a:lnSpc>
              <a:spcAft>
                <a:spcPts val="1000"/>
              </a:spcAft>
            </a:pP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 та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навчальної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270510" algn="just">
              <a:lnSpc>
                <a:spcPct val="115000"/>
              </a:lnSpc>
            </a:pPr>
            <a:r>
              <a:rPr lang="uk-UA" sz="2000" b="1" dirty="0">
                <a:solidFill>
                  <a:srgbClr val="00B05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Метою</a:t>
            </a:r>
            <a:r>
              <a:rPr lang="uk-UA" sz="2000" dirty="0">
                <a:solidFill>
                  <a:srgbClr val="7030A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викладання навчальної дисципліни «Практичний курс другої </a:t>
            </a:r>
            <a:r>
              <a:rPr lang="uk-UA" sz="2000" dirty="0" smtClean="0">
                <a:solidFill>
                  <a:srgbClr val="7030A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іноземної мови (англійської)» </a:t>
            </a:r>
            <a:r>
              <a:rPr lang="uk-UA" sz="2000" dirty="0">
                <a:solidFill>
                  <a:srgbClr val="7030A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 формування у студентів лінгвістичної, комунікативної та лінгвокраїнознавчої компетенції з метою підготовки до подальшої практичної діяльності;  оволодіння   лексичним та граматичним матеріалом, необхідним для   формування комунікативних англомовних умінь студентів для подальшого їх застосування у вирішенні професійних завдань та у повсякденному житті.  </a:t>
            </a:r>
            <a:r>
              <a:rPr lang="uk-UA" sz="2000" b="1" dirty="0">
                <a:solidFill>
                  <a:srgbClr val="7030A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solidFill>
                <a:srgbClr val="7030A0"/>
              </a:solidFill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53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1114439"/>
          </a:xfrm>
        </p:spPr>
        <p:txBody>
          <a:bodyPr>
            <a:normAutofit fontScale="90000"/>
          </a:bodyPr>
          <a:lstStyle/>
          <a:p>
            <a:pPr indent="270510">
              <a:lnSpc>
                <a:spcPct val="115000"/>
              </a:lnSpc>
              <a:spcAft>
                <a:spcPts val="0"/>
              </a:spcAft>
            </a:pP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Основними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завданнями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Практичний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курс </a:t>
            </a:r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другої іноземної </a:t>
            </a:r>
            <a:r>
              <a:rPr lang="ru-RU" sz="2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англійської</a:t>
            </a:r>
            <a:r>
              <a:rPr lang="uk-UA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є: </a:t>
            </a:r>
            <a: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 err="1"/>
              <a:t>теоретичні</a:t>
            </a:r>
            <a:r>
              <a:rPr lang="ru-RU" sz="2400" dirty="0"/>
              <a:t>: </a:t>
            </a:r>
            <a:r>
              <a:rPr lang="ru-RU" sz="2400" b="1" dirty="0"/>
              <a:t> 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організація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процесу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навчання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англійської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мови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 як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другої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іноземної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 на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основі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діалогу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 культур,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інтегрованого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підходу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,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інтерактивних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методів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,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особистісно-зорієнтованого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навчання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;</a:t>
            </a:r>
            <a:r>
              <a:rPr lang="ru-RU" sz="2400" b="1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розвиток</a:t>
            </a:r>
            <a:r>
              <a:rPr lang="ru-RU" sz="2400" b="1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країнознавчих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знань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студентів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 про культуру,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традиції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англомовних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країн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 у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порівнянні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 з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традиціями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 та культурою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України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 та  </a:t>
            </a:r>
            <a:r>
              <a:rPr lang="ru-RU" sz="2400" dirty="0" err="1" smtClean="0">
                <a:solidFill>
                  <a:srgbClr val="7030A0"/>
                </a:solidFill>
                <a:latin typeface="Arial Black" panose="020B0A04020102020204" pitchFamily="34" charset="0"/>
              </a:rPr>
              <a:t>Іспанії</a:t>
            </a:r>
            <a:r>
              <a:rPr lang="ru-RU" sz="2400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/</a:t>
            </a:r>
            <a:r>
              <a:rPr lang="ru-RU" sz="2400" dirty="0" err="1" smtClean="0">
                <a:solidFill>
                  <a:srgbClr val="7030A0"/>
                </a:solidFill>
                <a:latin typeface="Arial Black" panose="020B0A04020102020204" pitchFamily="34" charset="0"/>
              </a:rPr>
              <a:t>Франції</a:t>
            </a:r>
            <a:r>
              <a:rPr lang="ru-RU" sz="2400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/</a:t>
            </a:r>
            <a:r>
              <a:rPr lang="ru-RU" sz="2400" dirty="0" err="1" smtClean="0">
                <a:solidFill>
                  <a:srgbClr val="7030A0"/>
                </a:solidFill>
                <a:latin typeface="Arial Black" panose="020B0A04020102020204" pitchFamily="34" charset="0"/>
              </a:rPr>
              <a:t>Німеччини</a:t>
            </a:r>
            <a:r>
              <a:rPr lang="ru-RU" sz="2400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;</a:t>
            </a:r>
            <a:endParaRPr lang="ru-RU" sz="2400" dirty="0">
              <a:solidFill>
                <a:srgbClr val="7030A0"/>
              </a:solidFill>
              <a:latin typeface="Arial Black" panose="020B0A04020102020204" pitchFamily="34" charset="0"/>
            </a:endParaRPr>
          </a:p>
          <a:p>
            <a:endParaRPr lang="ru-RU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07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– </a:t>
            </a:r>
            <a:r>
              <a:rPr lang="ru-RU" b="1" dirty="0" err="1" smtClean="0"/>
              <a:t>практичні</a:t>
            </a:r>
            <a:r>
              <a:rPr lang="ru-RU" dirty="0"/>
              <a:t>:</a:t>
            </a:r>
            <a:r>
              <a:rPr lang="ru-RU" b="1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навчити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нормативної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вимови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,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використання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видо-часових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форм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англійського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дієслова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,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ознайомити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з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граматичними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категоріями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іменних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частин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мови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через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їх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застосування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в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комунікації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; </a:t>
            </a:r>
            <a:r>
              <a:rPr lang="ru-RU" dirty="0" err="1" smtClean="0">
                <a:solidFill>
                  <a:srgbClr val="7030A0"/>
                </a:solidFill>
                <a:latin typeface="Arial Black" panose="020B0A04020102020204" pitchFamily="34" charset="0"/>
              </a:rPr>
              <a:t>учити</a:t>
            </a:r>
            <a:r>
              <a:rPr lang="ru-RU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читати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та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спілкуватися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за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змістом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прочитаних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текстів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різної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тематики,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висловлювати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власні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думки </a:t>
            </a:r>
            <a:r>
              <a:rPr lang="ru-RU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в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монологічному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,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діалогічному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усному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та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писемному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мовленні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;</a:t>
            </a:r>
            <a:r>
              <a:rPr lang="ru-RU" b="1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Arial Black" panose="020B0A04020102020204" pitchFamily="34" charset="0"/>
              </a:rPr>
              <a:t>удосконалити</a:t>
            </a:r>
            <a:r>
              <a:rPr lang="ru-RU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Arial Black" panose="020B0A04020102020204" pitchFamily="34" charset="0"/>
              </a:rPr>
              <a:t>вміння</a:t>
            </a:r>
            <a:r>
              <a:rPr lang="ru-RU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студентів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сприймати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іноземну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мову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на слух,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читати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та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спілкуватися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за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змістом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прочитаних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текстів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різної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тематики,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висловлювати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власні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думки у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монологічному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,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діалогічному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усному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та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писемному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мовленні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, а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також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 </a:t>
            </a:r>
            <a:r>
              <a:rPr lang="ru-RU" dirty="0" err="1" smtClean="0">
                <a:solidFill>
                  <a:srgbClr val="7030A0"/>
                </a:solidFill>
                <a:latin typeface="Arial Black" panose="020B0A04020102020204" pitchFamily="34" charset="0"/>
              </a:rPr>
              <a:t>розвивати</a:t>
            </a:r>
            <a:r>
              <a:rPr lang="ru-RU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Arial Black" panose="020B0A04020102020204" pitchFamily="34" charset="0"/>
              </a:rPr>
              <a:t>їхню</a:t>
            </a:r>
            <a:r>
              <a:rPr lang="ru-RU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Arial Black" panose="020B0A04020102020204" pitchFamily="34" charset="0"/>
              </a:rPr>
              <a:t>мовну</a:t>
            </a:r>
            <a:r>
              <a:rPr lang="ru-RU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Arial Black" panose="020B0A04020102020204" pitchFamily="34" charset="0"/>
              </a:rPr>
              <a:t>здогадку</a:t>
            </a:r>
            <a:r>
              <a:rPr lang="ru-RU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,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вміння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самоконтролю. </a:t>
            </a:r>
          </a:p>
        </p:txBody>
      </p:sp>
    </p:spTree>
    <p:extLst>
      <p:ext uri="{BB962C8B-B14F-4D97-AF65-F5344CB8AC3E}">
        <p14:creationId xmlns:p14="http://schemas.microsoft.com/office/powerpoint/2010/main" xmlns="" val="99517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Методи навчання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dirty="0">
                <a:solidFill>
                  <a:srgbClr val="7030A0"/>
                </a:solidFill>
              </a:rPr>
              <a:t>Комплексне використання різноманітних методів організації і здійснення навчально-пізнавальної діяльності студентів та методів стимулювання і мотивації їх навчання, що сприяють розвитку творчих засад особистості майбутнього фахівця з англійської мови з урахуванням індивідуальних особливостей учасників навчального процесу й спілкування.</a:t>
            </a:r>
            <a:endParaRPr lang="ru-RU" b="1" dirty="0">
              <a:solidFill>
                <a:srgbClr val="7030A0"/>
              </a:solidFill>
            </a:endParaRPr>
          </a:p>
          <a:p>
            <a:r>
              <a:rPr lang="uk-UA" b="1" dirty="0">
                <a:solidFill>
                  <a:srgbClr val="7030A0"/>
                </a:solidFill>
              </a:rPr>
              <a:t>Використовуються такі методи навчання, як словесні; наочні; активні, інтерактивні (робота в малих групах, ситуативне моделювання, опрацювання дискусійних питань); </a:t>
            </a:r>
            <a:r>
              <a:rPr lang="uk-UA" b="1" dirty="0" err="1">
                <a:solidFill>
                  <a:srgbClr val="7030A0"/>
                </a:solidFill>
              </a:rPr>
              <a:t>пояснювально</a:t>
            </a:r>
            <a:r>
              <a:rPr lang="uk-UA" b="1" dirty="0">
                <a:solidFill>
                  <a:srgbClr val="7030A0"/>
                </a:solidFill>
              </a:rPr>
              <a:t>-ілюстративний, репродуктивний; діяльнісно-комунікативний; лексичний; граматико-перекладний; предметно-</a:t>
            </a:r>
            <a:r>
              <a:rPr lang="uk-UA" b="1" dirty="0" err="1">
                <a:solidFill>
                  <a:srgbClr val="7030A0"/>
                </a:solidFill>
              </a:rPr>
              <a:t>мовне</a:t>
            </a:r>
            <a:r>
              <a:rPr lang="uk-UA" b="1" dirty="0">
                <a:solidFill>
                  <a:srgbClr val="7030A0"/>
                </a:solidFill>
              </a:rPr>
              <a:t> інтегроване навчання; драматизація; дидактична гра; рольова гра; метод проектів, комп’ютеризоване навчання. Інноваційні методи навчання забезпечують комплексне оновлення традиційного педагогічного процесу. </a:t>
            </a:r>
            <a:endParaRPr lang="ru-RU" b="1" dirty="0">
              <a:solidFill>
                <a:srgbClr val="7030A0"/>
              </a:solidFill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5621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386687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000" b="1" dirty="0" smtClean="0"/>
              <a:t>Програмні результати </a:t>
            </a:r>
            <a:r>
              <a:rPr lang="uk-UA" sz="2000" b="1" dirty="0" smtClean="0"/>
              <a:t>навчання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51127"/>
            <a:ext cx="8596668" cy="5336275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uk-UA" sz="32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ПРН 2. Знання сучасних філологічних й дидактичних засад навчання іноземних мов і світової літератури та вміння творчо використовувати різні теорії й досвід (вітчизняний,  закордонний) у процесі вирішення професійних завдань.</a:t>
            </a:r>
            <a:endParaRPr lang="ru-RU" sz="3200" b="1" dirty="0">
              <a:solidFill>
                <a:srgbClr val="7030A0"/>
              </a:solidFill>
              <a:latin typeface="Antiqua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sz="32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ПРН 3. Знання державного стандарту загальної середньої освіти, навчальних програм з іноземної мови та світової літератури для ЗНЗ та практичних шляхів їхньої реалізації в різних видах урочної та позаурочної діяльності.</a:t>
            </a:r>
            <a:endParaRPr lang="ru-RU" sz="3200" b="1" dirty="0">
              <a:solidFill>
                <a:srgbClr val="7030A0"/>
              </a:solidFill>
              <a:latin typeface="Antiqua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sz="32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ПРН 7. Застосування сучасних </a:t>
            </a:r>
            <a:r>
              <a:rPr lang="uk-UA" sz="32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методик</a:t>
            </a:r>
            <a:r>
              <a:rPr lang="uk-UA" sz="32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й технологій (зокрема інформаційні) для забезпечення якості освітнього процесу в загальноосвітніх навчальних закладах. </a:t>
            </a:r>
            <a:endParaRPr lang="ru-RU" sz="3200" b="1" dirty="0">
              <a:solidFill>
                <a:srgbClr val="7030A0"/>
              </a:solidFill>
              <a:latin typeface="Antiqua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sz="32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ПРН 8. Уміння аналізувати, діагностувати та корегувати власну педагогічну діяльність з метою підвищення ефективності освітнього процесу. </a:t>
            </a:r>
            <a:endParaRPr lang="ru-RU" sz="3200" b="1" dirty="0">
              <a:solidFill>
                <a:srgbClr val="7030A0"/>
              </a:solidFill>
              <a:latin typeface="Antiqua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sz="3200" b="1" spc="-4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ПРН 11. </a:t>
            </a:r>
            <a:r>
              <a:rPr lang="uk-UA" sz="32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Володіння комунікативною мовленнєвою компетентністю з української та іноземних мов (лінгвістичний, соціокультурний, прагматичний компоненти відповідно до загальноєвропейських рекомендацій із </a:t>
            </a:r>
            <a:r>
              <a:rPr lang="uk-UA" sz="32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мовної</a:t>
            </a:r>
            <a:r>
              <a:rPr lang="uk-UA" sz="32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освіти), здатність удосконалювати й підвищувати власний </a:t>
            </a:r>
            <a:r>
              <a:rPr lang="uk-UA" sz="32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компетентнісний</a:t>
            </a:r>
            <a:r>
              <a:rPr lang="uk-UA" sz="32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рівень у вітчизняному та міжнародному контексті.  </a:t>
            </a:r>
            <a:endParaRPr lang="ru-RU" sz="3200" b="1" dirty="0">
              <a:solidFill>
                <a:srgbClr val="7030A0"/>
              </a:solidFill>
              <a:latin typeface="Antiqua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sz="32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ПРН 14. Використання гуманістичного потенціалу рідної й англійської мов і світової літератури, другої іноземної мови для формування духовного світу юного покоління громадян України.  </a:t>
            </a:r>
            <a:endParaRPr lang="ru-RU" sz="3200" b="1" dirty="0">
              <a:solidFill>
                <a:srgbClr val="7030A0"/>
              </a:solidFill>
              <a:latin typeface="Antiqua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sz="32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ПРН 15. Здатність учитися впродовж життя і вдосконалювати з високим рівнем автономності набуту під час навчання  кваліфікацію. </a:t>
            </a:r>
            <a:endParaRPr lang="ru-RU" sz="3200" b="1" dirty="0">
              <a:solidFill>
                <a:srgbClr val="7030A0"/>
              </a:solidFill>
              <a:latin typeface="Antiqua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sz="32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ПРН 16. Здатність аналізувати й вирішувати соціально та особистісно значущі світоглядні проблеми, приймати рішення на  підставі  сформованих  ціннісних орієнтирів, визначати власну соціокультурну позицію в полікультурному суспільстві, бути носієм і захисником  національної культури. </a:t>
            </a:r>
            <a:endParaRPr lang="ru-RU" sz="3200" b="1" dirty="0">
              <a:solidFill>
                <a:srgbClr val="7030A0"/>
              </a:solidFill>
              <a:latin typeface="Antiqua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7826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Методи контролю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7030A0"/>
                </a:solidFill>
              </a:rPr>
              <a:t>Педагогічний </a:t>
            </a:r>
            <a:r>
              <a:rPr lang="uk-UA" b="1" dirty="0">
                <a:solidFill>
                  <a:srgbClr val="7030A0"/>
                </a:solidFill>
              </a:rPr>
              <a:t>контроль здійснюється з дотриманням вимог об’єктивності, індивідуального підходу, систематичності і системності, </a:t>
            </a:r>
            <a:r>
              <a:rPr lang="uk-UA" b="1" dirty="0" smtClean="0">
                <a:solidFill>
                  <a:srgbClr val="7030A0"/>
                </a:solidFill>
              </a:rPr>
              <a:t>усебічності </a:t>
            </a:r>
            <a:r>
              <a:rPr lang="uk-UA" b="1" dirty="0">
                <a:solidFill>
                  <a:srgbClr val="7030A0"/>
                </a:solidFill>
              </a:rPr>
              <a:t>та професійної спрямованості контролю. </a:t>
            </a:r>
            <a:r>
              <a:rPr lang="ru-RU" b="1" dirty="0" err="1">
                <a:solidFill>
                  <a:srgbClr val="7030A0"/>
                </a:solidFill>
              </a:rPr>
              <a:t>Використовуються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методи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усного</a:t>
            </a:r>
            <a:r>
              <a:rPr lang="ru-RU" b="1" dirty="0">
                <a:solidFill>
                  <a:srgbClr val="7030A0"/>
                </a:solidFill>
              </a:rPr>
              <a:t> та </a:t>
            </a:r>
            <a:r>
              <a:rPr lang="ru-RU" b="1" dirty="0" err="1">
                <a:solidFill>
                  <a:srgbClr val="7030A0"/>
                </a:solidFill>
              </a:rPr>
              <a:t>письмового</a:t>
            </a:r>
            <a:r>
              <a:rPr lang="ru-RU" b="1" dirty="0">
                <a:solidFill>
                  <a:srgbClr val="7030A0"/>
                </a:solidFill>
              </a:rPr>
              <a:t> контролю, </a:t>
            </a:r>
            <a:r>
              <a:rPr lang="ru-RU" b="1" dirty="0" err="1">
                <a:solidFill>
                  <a:srgbClr val="7030A0"/>
                </a:solidFill>
              </a:rPr>
              <a:t>які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мають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сприяти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підвищенню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мотивації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студентів-майбутніх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фахівців</a:t>
            </a:r>
            <a:r>
              <a:rPr lang="ru-RU" b="1" dirty="0">
                <a:solidFill>
                  <a:srgbClr val="7030A0"/>
                </a:solidFill>
              </a:rPr>
              <a:t> до </a:t>
            </a:r>
            <a:r>
              <a:rPr lang="ru-RU" b="1" dirty="0" err="1">
                <a:solidFill>
                  <a:srgbClr val="7030A0"/>
                </a:solidFill>
              </a:rPr>
              <a:t>навчально-пізнавальної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діяльності</a:t>
            </a:r>
            <a:r>
              <a:rPr lang="ru-RU" b="1" dirty="0">
                <a:solidFill>
                  <a:srgbClr val="7030A0"/>
                </a:solidFill>
              </a:rPr>
              <a:t>. </a:t>
            </a:r>
          </a:p>
          <a:p>
            <a:r>
              <a:rPr lang="uk-UA" b="1" dirty="0">
                <a:solidFill>
                  <a:srgbClr val="7030A0"/>
                </a:solidFill>
              </a:rPr>
              <a:t>Формами  оцінювання виступають: усне опитування, письмові контрольні роботи, тестування, </a:t>
            </a:r>
            <a:r>
              <a:rPr lang="uk-UA" b="1" dirty="0" smtClean="0">
                <a:solidFill>
                  <a:srgbClr val="7030A0"/>
                </a:solidFill>
              </a:rPr>
              <a:t>залік, екзамен.</a:t>
            </a:r>
            <a:endParaRPr lang="ru-RU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362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</TotalTime>
  <Words>630</Words>
  <Application>Microsoft Office PowerPoint</Application>
  <PresentationFormat>Произвольный</PresentationFormat>
  <Paragraphs>24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Грань</vt:lpstr>
      <vt:lpstr>Практичний курс другої іноземної мови (англійської) </vt:lpstr>
      <vt:lpstr>Мета та завдання навчальної дисципліни </vt:lpstr>
      <vt:lpstr>Основними завданнями вивчення дисципліни «Практичний курс другої іноземної мови (англійської)» є:  </vt:lpstr>
      <vt:lpstr>– практичні: </vt:lpstr>
      <vt:lpstr>Методи навчання </vt:lpstr>
      <vt:lpstr>Програмні результати навчання</vt:lpstr>
      <vt:lpstr>Методи контролю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Практичний курс другої іноземної (англійської) мови</dc:title>
  <dc:creator>Anya</dc:creator>
  <cp:lastModifiedBy>lina</cp:lastModifiedBy>
  <cp:revision>23</cp:revision>
  <dcterms:created xsi:type="dcterms:W3CDTF">2020-07-07T13:26:19Z</dcterms:created>
  <dcterms:modified xsi:type="dcterms:W3CDTF">2020-08-20T13:16:05Z</dcterms:modified>
</cp:coreProperties>
</file>